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359" r:id="rId3"/>
    <p:sldId id="354" r:id="rId4"/>
    <p:sldId id="356" r:id="rId5"/>
    <p:sldId id="362" r:id="rId6"/>
    <p:sldId id="363" r:id="rId7"/>
    <p:sldId id="365" r:id="rId8"/>
    <p:sldId id="367" r:id="rId9"/>
    <p:sldId id="370" r:id="rId10"/>
    <p:sldId id="371" r:id="rId11"/>
    <p:sldId id="372" r:id="rId12"/>
    <p:sldId id="373" r:id="rId13"/>
    <p:sldId id="357" r:id="rId14"/>
    <p:sldId id="368" r:id="rId15"/>
    <p:sldId id="369" r:id="rId16"/>
    <p:sldId id="326" r:id="rId17"/>
  </p:sldIdLst>
  <p:sldSz cx="12192000" cy="6858000"/>
  <p:notesSz cx="6858000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55" userDrawn="1">
          <p15:clr>
            <a:srgbClr val="A4A3A4"/>
          </p15:clr>
        </p15:guide>
        <p15:guide id="4" pos="778" userDrawn="1">
          <p15:clr>
            <a:srgbClr val="A4A3A4"/>
          </p15:clr>
        </p15:guide>
        <p15:guide id="5" pos="5201" userDrawn="1">
          <p15:clr>
            <a:srgbClr val="A4A3A4"/>
          </p15:clr>
        </p15:guide>
        <p15:guide id="8" pos="6494" userDrawn="1">
          <p15:clr>
            <a:srgbClr val="A4A3A4"/>
          </p15:clr>
        </p15:guide>
        <p15:guide id="9" pos="6562" userDrawn="1">
          <p15:clr>
            <a:srgbClr val="A4A3A4"/>
          </p15:clr>
        </p15:guide>
        <p15:guide id="11" pos="3591" userDrawn="1">
          <p15:clr>
            <a:srgbClr val="A4A3A4"/>
          </p15:clr>
        </p15:guide>
        <p15:guide id="14" pos="2683" userDrawn="1">
          <p15:clr>
            <a:srgbClr val="A4A3A4"/>
          </p15:clr>
        </p15:guide>
        <p15:guide id="16" pos="5382" userDrawn="1">
          <p15:clr>
            <a:srgbClr val="A4A3A4"/>
          </p15:clr>
        </p15:guide>
        <p15:guide id="17" orient="horz" pos="3317" userDrawn="1">
          <p15:clr>
            <a:srgbClr val="A4A3A4"/>
          </p15:clr>
        </p15:guide>
        <p15:guide id="18" pos="6766" userDrawn="1">
          <p15:clr>
            <a:srgbClr val="A4A3A4"/>
          </p15:clr>
        </p15:guide>
        <p15:guide id="19" pos="7559" userDrawn="1">
          <p15:clr>
            <a:srgbClr val="A4A3A4"/>
          </p15:clr>
        </p15:guide>
        <p15:guide id="20" orient="horz" pos="2364" userDrawn="1">
          <p15:clr>
            <a:srgbClr val="A4A3A4"/>
          </p15:clr>
        </p15:guide>
        <p15:guide id="21" orient="horz" pos="2205" userDrawn="1">
          <p15:clr>
            <a:srgbClr val="A4A3A4"/>
          </p15:clr>
        </p15:guide>
        <p15:guide id="22" pos="483" userDrawn="1">
          <p15:clr>
            <a:srgbClr val="A4A3A4"/>
          </p15:clr>
        </p15:guide>
        <p15:guide id="23" orient="horz" pos="1457" userDrawn="1">
          <p15:clr>
            <a:srgbClr val="A4A3A4"/>
          </p15:clr>
        </p15:guide>
        <p15:guide id="24" orient="horz" pos="1956" userDrawn="1">
          <p15:clr>
            <a:srgbClr val="A4A3A4"/>
          </p15:clr>
        </p15:guide>
        <p15:guide id="25" orient="horz" pos="1049" userDrawn="1">
          <p15:clr>
            <a:srgbClr val="A4A3A4"/>
          </p15:clr>
        </p15:guide>
        <p15:guide id="26" pos="6017" userDrawn="1">
          <p15:clr>
            <a:srgbClr val="A4A3A4"/>
          </p15:clr>
        </p15:guide>
        <p15:guide id="27" orient="horz" pos="4156" userDrawn="1">
          <p15:clr>
            <a:srgbClr val="A4A3A4"/>
          </p15:clr>
        </p15:guide>
        <p15:guide id="28" orient="horz" pos="1661" userDrawn="1">
          <p15:clr>
            <a:srgbClr val="A4A3A4"/>
          </p15:clr>
        </p15:guide>
        <p15:guide id="31" orient="horz" pos="30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Barletta" initials="SB" lastIdx="12" clrIdx="0">
    <p:extLst>
      <p:ext uri="{19B8F6BF-5375-455C-9EA6-DF929625EA0E}">
        <p15:presenceInfo xmlns:p15="http://schemas.microsoft.com/office/powerpoint/2012/main" userId="S::sobarlet@istat.it::fa2835c6-e62c-4a50-a00e-83c794ab6a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52A"/>
    <a:srgbClr val="952639"/>
    <a:srgbClr val="008169"/>
    <a:srgbClr val="CABDA0"/>
    <a:srgbClr val="EE3523"/>
    <a:srgbClr val="424242"/>
    <a:srgbClr val="ED3523"/>
    <a:srgbClr val="7D6D5D"/>
    <a:srgbClr val="941100"/>
    <a:srgbClr val="652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0445" autoAdjust="0"/>
  </p:normalViewPr>
  <p:slideViewPr>
    <p:cSldViewPr snapToGrid="0" snapToObjects="1" showGuides="1">
      <p:cViewPr varScale="1">
        <p:scale>
          <a:sx n="62" d="100"/>
          <a:sy n="62" d="100"/>
        </p:scale>
        <p:origin x="972" y="48"/>
      </p:cViewPr>
      <p:guideLst>
        <p:guide pos="3817"/>
        <p:guide orient="horz" pos="255"/>
        <p:guide pos="778"/>
        <p:guide pos="5201"/>
        <p:guide pos="6494"/>
        <p:guide pos="6562"/>
        <p:guide pos="3591"/>
        <p:guide pos="2683"/>
        <p:guide pos="5382"/>
        <p:guide orient="horz" pos="3317"/>
        <p:guide pos="6766"/>
        <p:guide pos="7559"/>
        <p:guide orient="horz" pos="2364"/>
        <p:guide orient="horz" pos="2205"/>
        <p:guide pos="483"/>
        <p:guide orient="horz" pos="1457"/>
        <p:guide orient="horz" pos="1956"/>
        <p:guide orient="horz" pos="1049"/>
        <p:guide pos="6017"/>
        <p:guide orient="horz" pos="4156"/>
        <p:guide orient="horz" pos="1661"/>
        <p:guide orient="horz" pos="3045"/>
      </p:guideLst>
    </p:cSldViewPr>
  </p:slideViewPr>
  <p:outlineViewPr>
    <p:cViewPr>
      <p:scale>
        <a:sx n="33" d="100"/>
        <a:sy n="33" d="100"/>
      </p:scale>
      <p:origin x="0" y="-4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48" d="100"/>
          <a:sy n="48" d="100"/>
        </p:scale>
        <p:origin x="275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86451262557678E-2"/>
          <c:y val="6.0393405880444714E-2"/>
          <c:w val="0.79271952737935469"/>
          <c:h val="0.80808690580344122"/>
        </c:manualLayout>
      </c:layout>
      <c:lineChart>
        <c:grouping val="standard"/>
        <c:varyColors val="0"/>
        <c:ser>
          <c:idx val="1"/>
          <c:order val="1"/>
          <c:tx>
            <c:strRef>
              <c:f>'160anni'!$C$1</c:f>
              <c:strCache>
                <c:ptCount val="1"/>
                <c:pt idx="0">
                  <c:v>Nati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58"/>
              <c:layout>
                <c:manualLayout>
                  <c:x val="-1.9963702359346643E-2"/>
                  <c:y val="-4.8689138576779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E9-400F-94BA-7726A1DFEC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'160anni'!$A$2:$A$160</c:f>
              <c:strCache>
                <c:ptCount val="159"/>
                <c:pt idx="0">
                  <c:v>1862</c:v>
                </c:pt>
                <c:pt idx="1">
                  <c:v>1863</c:v>
                </c:pt>
                <c:pt idx="2">
                  <c:v>1864</c:v>
                </c:pt>
                <c:pt idx="3">
                  <c:v>1865</c:v>
                </c:pt>
                <c:pt idx="4">
                  <c:v>1866</c:v>
                </c:pt>
                <c:pt idx="5">
                  <c:v>1867</c:v>
                </c:pt>
                <c:pt idx="6">
                  <c:v>1868</c:v>
                </c:pt>
                <c:pt idx="7">
                  <c:v>1869</c:v>
                </c:pt>
                <c:pt idx="8">
                  <c:v>1870</c:v>
                </c:pt>
                <c:pt idx="9">
                  <c:v>1871</c:v>
                </c:pt>
                <c:pt idx="10">
                  <c:v>1872</c:v>
                </c:pt>
                <c:pt idx="11">
                  <c:v>1873</c:v>
                </c:pt>
                <c:pt idx="12">
                  <c:v>1874</c:v>
                </c:pt>
                <c:pt idx="13">
                  <c:v>1875</c:v>
                </c:pt>
                <c:pt idx="14">
                  <c:v>1876</c:v>
                </c:pt>
                <c:pt idx="15">
                  <c:v>1877</c:v>
                </c:pt>
                <c:pt idx="16">
                  <c:v>1878</c:v>
                </c:pt>
                <c:pt idx="17">
                  <c:v>1879</c:v>
                </c:pt>
                <c:pt idx="18">
                  <c:v>1880</c:v>
                </c:pt>
                <c:pt idx="19">
                  <c:v>1881</c:v>
                </c:pt>
                <c:pt idx="20">
                  <c:v>1882</c:v>
                </c:pt>
                <c:pt idx="21">
                  <c:v>1883</c:v>
                </c:pt>
                <c:pt idx="22">
                  <c:v>1884</c:v>
                </c:pt>
                <c:pt idx="23">
                  <c:v>1885</c:v>
                </c:pt>
                <c:pt idx="24">
                  <c:v>1886</c:v>
                </c:pt>
                <c:pt idx="25">
                  <c:v>1887</c:v>
                </c:pt>
                <c:pt idx="26">
                  <c:v>1888</c:v>
                </c:pt>
                <c:pt idx="27">
                  <c:v>1889</c:v>
                </c:pt>
                <c:pt idx="28">
                  <c:v>1890</c:v>
                </c:pt>
                <c:pt idx="29">
                  <c:v>1891</c:v>
                </c:pt>
                <c:pt idx="30">
                  <c:v>1892</c:v>
                </c:pt>
                <c:pt idx="31">
                  <c:v>1893</c:v>
                </c:pt>
                <c:pt idx="32">
                  <c:v>1894</c:v>
                </c:pt>
                <c:pt idx="33">
                  <c:v>1895</c:v>
                </c:pt>
                <c:pt idx="34">
                  <c:v>1896</c:v>
                </c:pt>
                <c:pt idx="35">
                  <c:v>1897</c:v>
                </c:pt>
                <c:pt idx="36">
                  <c:v>1898</c:v>
                </c:pt>
                <c:pt idx="37">
                  <c:v>1899</c:v>
                </c:pt>
                <c:pt idx="38">
                  <c:v>1900</c:v>
                </c:pt>
                <c:pt idx="39">
                  <c:v>1901</c:v>
                </c:pt>
                <c:pt idx="40">
                  <c:v>1902</c:v>
                </c:pt>
                <c:pt idx="41">
                  <c:v>1903</c:v>
                </c:pt>
                <c:pt idx="42">
                  <c:v>1904</c:v>
                </c:pt>
                <c:pt idx="43">
                  <c:v>1905</c:v>
                </c:pt>
                <c:pt idx="44">
                  <c:v>1906</c:v>
                </c:pt>
                <c:pt idx="45">
                  <c:v>1907</c:v>
                </c:pt>
                <c:pt idx="46">
                  <c:v>1908</c:v>
                </c:pt>
                <c:pt idx="47">
                  <c:v>1909</c:v>
                </c:pt>
                <c:pt idx="48">
                  <c:v>1910</c:v>
                </c:pt>
                <c:pt idx="49">
                  <c:v>1911</c:v>
                </c:pt>
                <c:pt idx="50">
                  <c:v>1912</c:v>
                </c:pt>
                <c:pt idx="51">
                  <c:v>1913</c:v>
                </c:pt>
                <c:pt idx="52">
                  <c:v>1914</c:v>
                </c:pt>
                <c:pt idx="53">
                  <c:v>1915</c:v>
                </c:pt>
                <c:pt idx="54">
                  <c:v>1916</c:v>
                </c:pt>
                <c:pt idx="55">
                  <c:v>1917</c:v>
                </c:pt>
                <c:pt idx="56">
                  <c:v>1918</c:v>
                </c:pt>
                <c:pt idx="57">
                  <c:v>1919</c:v>
                </c:pt>
                <c:pt idx="58">
                  <c:v>1920</c:v>
                </c:pt>
                <c:pt idx="59">
                  <c:v>1921</c:v>
                </c:pt>
                <c:pt idx="60">
                  <c:v>1922</c:v>
                </c:pt>
                <c:pt idx="61">
                  <c:v>1923</c:v>
                </c:pt>
                <c:pt idx="62">
                  <c:v>1924</c:v>
                </c:pt>
                <c:pt idx="63">
                  <c:v>1925</c:v>
                </c:pt>
                <c:pt idx="64">
                  <c:v>1926</c:v>
                </c:pt>
                <c:pt idx="65">
                  <c:v>1927</c:v>
                </c:pt>
                <c:pt idx="66">
                  <c:v>1928</c:v>
                </c:pt>
                <c:pt idx="67">
                  <c:v>1929</c:v>
                </c:pt>
                <c:pt idx="68">
                  <c:v>1930</c:v>
                </c:pt>
                <c:pt idx="69">
                  <c:v>1931</c:v>
                </c:pt>
                <c:pt idx="70">
                  <c:v>1932</c:v>
                </c:pt>
                <c:pt idx="71">
                  <c:v>1933</c:v>
                </c:pt>
                <c:pt idx="72">
                  <c:v>1934</c:v>
                </c:pt>
                <c:pt idx="73">
                  <c:v>1935</c:v>
                </c:pt>
                <c:pt idx="74">
                  <c:v>1936</c:v>
                </c:pt>
                <c:pt idx="75">
                  <c:v>1937</c:v>
                </c:pt>
                <c:pt idx="76">
                  <c:v>1938</c:v>
                </c:pt>
                <c:pt idx="77">
                  <c:v>1939</c:v>
                </c:pt>
                <c:pt idx="78">
                  <c:v>1940</c:v>
                </c:pt>
                <c:pt idx="79">
                  <c:v>1941</c:v>
                </c:pt>
                <c:pt idx="80">
                  <c:v>1942</c:v>
                </c:pt>
                <c:pt idx="81">
                  <c:v>1943</c:v>
                </c:pt>
                <c:pt idx="82">
                  <c:v>1944</c:v>
                </c:pt>
                <c:pt idx="83">
                  <c:v>1945</c:v>
                </c:pt>
                <c:pt idx="84">
                  <c:v>1946</c:v>
                </c:pt>
                <c:pt idx="85">
                  <c:v>1947</c:v>
                </c:pt>
                <c:pt idx="86">
                  <c:v>1948</c:v>
                </c:pt>
                <c:pt idx="87">
                  <c:v>1949</c:v>
                </c:pt>
                <c:pt idx="88">
                  <c:v>1950</c:v>
                </c:pt>
                <c:pt idx="89">
                  <c:v>1951</c:v>
                </c:pt>
                <c:pt idx="90">
                  <c:v>1952</c:v>
                </c:pt>
                <c:pt idx="91">
                  <c:v>1953</c:v>
                </c:pt>
                <c:pt idx="92">
                  <c:v>1954</c:v>
                </c:pt>
                <c:pt idx="93">
                  <c:v>1955</c:v>
                </c:pt>
                <c:pt idx="94">
                  <c:v>1956</c:v>
                </c:pt>
                <c:pt idx="95">
                  <c:v>1957</c:v>
                </c:pt>
                <c:pt idx="96">
                  <c:v>1958</c:v>
                </c:pt>
                <c:pt idx="97">
                  <c:v>1959</c:v>
                </c:pt>
                <c:pt idx="98">
                  <c:v>1960</c:v>
                </c:pt>
                <c:pt idx="99">
                  <c:v>1961</c:v>
                </c:pt>
                <c:pt idx="100">
                  <c:v>1962</c:v>
                </c:pt>
                <c:pt idx="101">
                  <c:v>1963</c:v>
                </c:pt>
                <c:pt idx="102">
                  <c:v>1964</c:v>
                </c:pt>
                <c:pt idx="103">
                  <c:v>1965</c:v>
                </c:pt>
                <c:pt idx="104">
                  <c:v>1966</c:v>
                </c:pt>
                <c:pt idx="105">
                  <c:v>1967</c:v>
                </c:pt>
                <c:pt idx="106">
                  <c:v>1968</c:v>
                </c:pt>
                <c:pt idx="107">
                  <c:v>1969</c:v>
                </c:pt>
                <c:pt idx="108">
                  <c:v>1970</c:v>
                </c:pt>
                <c:pt idx="109">
                  <c:v>1971</c:v>
                </c:pt>
                <c:pt idx="110">
                  <c:v>1972</c:v>
                </c:pt>
                <c:pt idx="111">
                  <c:v>1973</c:v>
                </c:pt>
                <c:pt idx="112">
                  <c:v>1974</c:v>
                </c:pt>
                <c:pt idx="113">
                  <c:v>1975</c:v>
                </c:pt>
                <c:pt idx="114">
                  <c:v>1976</c:v>
                </c:pt>
                <c:pt idx="115">
                  <c:v>1977</c:v>
                </c:pt>
                <c:pt idx="116">
                  <c:v>1978</c:v>
                </c:pt>
                <c:pt idx="117">
                  <c:v>1979</c:v>
                </c:pt>
                <c:pt idx="118">
                  <c:v>1980</c:v>
                </c:pt>
                <c:pt idx="119">
                  <c:v>1981</c:v>
                </c:pt>
                <c:pt idx="120">
                  <c:v>1982</c:v>
                </c:pt>
                <c:pt idx="121">
                  <c:v>1983</c:v>
                </c:pt>
                <c:pt idx="122">
                  <c:v>1984</c:v>
                </c:pt>
                <c:pt idx="123">
                  <c:v>1985</c:v>
                </c:pt>
                <c:pt idx="124">
                  <c:v>1986</c:v>
                </c:pt>
                <c:pt idx="125">
                  <c:v>1987</c:v>
                </c:pt>
                <c:pt idx="126">
                  <c:v>1988</c:v>
                </c:pt>
                <c:pt idx="127">
                  <c:v>1989</c:v>
                </c:pt>
                <c:pt idx="128">
                  <c:v>1990</c:v>
                </c:pt>
                <c:pt idx="129">
                  <c:v>1991</c:v>
                </c:pt>
                <c:pt idx="130">
                  <c:v>1992</c:v>
                </c:pt>
                <c:pt idx="131">
                  <c:v>1993</c:v>
                </c:pt>
                <c:pt idx="132">
                  <c:v>1994</c:v>
                </c:pt>
                <c:pt idx="133">
                  <c:v>1995</c:v>
                </c:pt>
                <c:pt idx="134">
                  <c:v>1996</c:v>
                </c:pt>
                <c:pt idx="135">
                  <c:v>1997</c:v>
                </c:pt>
                <c:pt idx="136">
                  <c:v>1998</c:v>
                </c:pt>
                <c:pt idx="137">
                  <c:v>1999</c:v>
                </c:pt>
                <c:pt idx="138">
                  <c:v>2000</c:v>
                </c:pt>
                <c:pt idx="139">
                  <c:v>2001</c:v>
                </c:pt>
                <c:pt idx="140">
                  <c:v>2002</c:v>
                </c:pt>
                <c:pt idx="141">
                  <c:v>2003</c:v>
                </c:pt>
                <c:pt idx="142">
                  <c:v>2004</c:v>
                </c:pt>
                <c:pt idx="143">
                  <c:v>2005</c:v>
                </c:pt>
                <c:pt idx="144">
                  <c:v>2006</c:v>
                </c:pt>
                <c:pt idx="145">
                  <c:v>2007</c:v>
                </c:pt>
                <c:pt idx="146">
                  <c:v>2008</c:v>
                </c:pt>
                <c:pt idx="147">
                  <c:v>2009</c:v>
                </c:pt>
                <c:pt idx="148">
                  <c:v>2010</c:v>
                </c:pt>
                <c:pt idx="149">
                  <c:v>2011</c:v>
                </c:pt>
                <c:pt idx="150">
                  <c:v>2012</c:v>
                </c:pt>
                <c:pt idx="151">
                  <c:v>2013</c:v>
                </c:pt>
                <c:pt idx="152">
                  <c:v>2014</c:v>
                </c:pt>
                <c:pt idx="153">
                  <c:v>2015</c:v>
                </c:pt>
                <c:pt idx="154">
                  <c:v>2016</c:v>
                </c:pt>
                <c:pt idx="155">
                  <c:v>2017</c:v>
                </c:pt>
                <c:pt idx="156">
                  <c:v>2018</c:v>
                </c:pt>
                <c:pt idx="157">
                  <c:v>2019</c:v>
                </c:pt>
                <c:pt idx="158">
                  <c:v>2020</c:v>
                </c:pt>
              </c:strCache>
            </c:strRef>
          </c:cat>
          <c:val>
            <c:numRef>
              <c:f>'160anni'!$C$2:$C$160</c:f>
              <c:numCache>
                <c:formatCode>#,##0</c:formatCode>
                <c:ptCount val="159"/>
                <c:pt idx="0">
                  <c:v>991</c:v>
                </c:pt>
                <c:pt idx="1">
                  <c:v>1026</c:v>
                </c:pt>
                <c:pt idx="2">
                  <c:v>1000</c:v>
                </c:pt>
                <c:pt idx="3">
                  <c:v>1024</c:v>
                </c:pt>
                <c:pt idx="4">
                  <c:v>1044</c:v>
                </c:pt>
                <c:pt idx="5">
                  <c:v>991</c:v>
                </c:pt>
                <c:pt idx="6">
                  <c:v>964</c:v>
                </c:pt>
                <c:pt idx="7">
                  <c:v>1016</c:v>
                </c:pt>
                <c:pt idx="8">
                  <c:v>1016</c:v>
                </c:pt>
                <c:pt idx="9">
                  <c:v>1026</c:v>
                </c:pt>
                <c:pt idx="10">
                  <c:v>1060</c:v>
                </c:pt>
                <c:pt idx="11">
                  <c:v>1023</c:v>
                </c:pt>
                <c:pt idx="12">
                  <c:v>985</c:v>
                </c:pt>
                <c:pt idx="13">
                  <c:v>1072</c:v>
                </c:pt>
                <c:pt idx="14">
                  <c:v>1121</c:v>
                </c:pt>
                <c:pt idx="15">
                  <c:v>1063</c:v>
                </c:pt>
                <c:pt idx="16">
                  <c:v>1046</c:v>
                </c:pt>
                <c:pt idx="17">
                  <c:v>1097</c:v>
                </c:pt>
                <c:pt idx="18">
                  <c:v>989</c:v>
                </c:pt>
                <c:pt idx="19">
                  <c:v>1112</c:v>
                </c:pt>
                <c:pt idx="20">
                  <c:v>1090</c:v>
                </c:pt>
                <c:pt idx="21">
                  <c:v>1101</c:v>
                </c:pt>
                <c:pt idx="22">
                  <c:v>1162</c:v>
                </c:pt>
                <c:pt idx="23">
                  <c:v>1156</c:v>
                </c:pt>
                <c:pt idx="24">
                  <c:v>1117</c:v>
                </c:pt>
                <c:pt idx="25">
                  <c:v>1184</c:v>
                </c:pt>
                <c:pt idx="26">
                  <c:v>1149</c:v>
                </c:pt>
                <c:pt idx="27">
                  <c:v>1178</c:v>
                </c:pt>
                <c:pt idx="28">
                  <c:v>1110</c:v>
                </c:pt>
                <c:pt idx="29">
                  <c:v>1159</c:v>
                </c:pt>
                <c:pt idx="30">
                  <c:v>1137</c:v>
                </c:pt>
                <c:pt idx="31">
                  <c:v>1154</c:v>
                </c:pt>
                <c:pt idx="32">
                  <c:v>1130</c:v>
                </c:pt>
                <c:pt idx="33">
                  <c:v>1120</c:v>
                </c:pt>
                <c:pt idx="34">
                  <c:v>1123</c:v>
                </c:pt>
                <c:pt idx="35">
                  <c:v>1128</c:v>
                </c:pt>
                <c:pt idx="36">
                  <c:v>1097</c:v>
                </c:pt>
                <c:pt idx="37">
                  <c:v>1116</c:v>
                </c:pt>
                <c:pt idx="38">
                  <c:v>1095</c:v>
                </c:pt>
                <c:pt idx="39">
                  <c:v>1087</c:v>
                </c:pt>
                <c:pt idx="40">
                  <c:v>1121</c:v>
                </c:pt>
                <c:pt idx="41">
                  <c:v>1070</c:v>
                </c:pt>
                <c:pt idx="42">
                  <c:v>1112</c:v>
                </c:pt>
                <c:pt idx="43">
                  <c:v>1112</c:v>
                </c:pt>
                <c:pt idx="44">
                  <c:v>1099</c:v>
                </c:pt>
                <c:pt idx="45">
                  <c:v>1090</c:v>
                </c:pt>
                <c:pt idx="46">
                  <c:v>1168</c:v>
                </c:pt>
                <c:pt idx="47">
                  <c:v>1145</c:v>
                </c:pt>
                <c:pt idx="48">
                  <c:v>1175</c:v>
                </c:pt>
                <c:pt idx="49">
                  <c:v>1123</c:v>
                </c:pt>
                <c:pt idx="50">
                  <c:v>1166</c:v>
                </c:pt>
                <c:pt idx="51">
                  <c:v>1155</c:v>
                </c:pt>
                <c:pt idx="52">
                  <c:v>1145</c:v>
                </c:pt>
                <c:pt idx="53">
                  <c:v>1138</c:v>
                </c:pt>
                <c:pt idx="54">
                  <c:v>906</c:v>
                </c:pt>
                <c:pt idx="55">
                  <c:v>735</c:v>
                </c:pt>
                <c:pt idx="56">
                  <c:v>676</c:v>
                </c:pt>
                <c:pt idx="57">
                  <c:v>795</c:v>
                </c:pt>
                <c:pt idx="58">
                  <c:v>1195</c:v>
                </c:pt>
                <c:pt idx="59">
                  <c:v>1151</c:v>
                </c:pt>
                <c:pt idx="60">
                  <c:v>1165</c:v>
                </c:pt>
                <c:pt idx="61">
                  <c:v>1145</c:v>
                </c:pt>
                <c:pt idx="62">
                  <c:v>1115</c:v>
                </c:pt>
                <c:pt idx="63">
                  <c:v>1102</c:v>
                </c:pt>
                <c:pt idx="64">
                  <c:v>1088</c:v>
                </c:pt>
                <c:pt idx="65">
                  <c:v>1087</c:v>
                </c:pt>
                <c:pt idx="66">
                  <c:v>1067</c:v>
                </c:pt>
                <c:pt idx="67">
                  <c:v>1031</c:v>
                </c:pt>
                <c:pt idx="68">
                  <c:v>1084</c:v>
                </c:pt>
                <c:pt idx="69">
                  <c:v>1018</c:v>
                </c:pt>
                <c:pt idx="70">
                  <c:v>982</c:v>
                </c:pt>
                <c:pt idx="71">
                  <c:v>988</c:v>
                </c:pt>
                <c:pt idx="72">
                  <c:v>987</c:v>
                </c:pt>
                <c:pt idx="73">
                  <c:v>991</c:v>
                </c:pt>
                <c:pt idx="74">
                  <c:v>958</c:v>
                </c:pt>
                <c:pt idx="75">
                  <c:v>986</c:v>
                </c:pt>
                <c:pt idx="76">
                  <c:v>1031</c:v>
                </c:pt>
                <c:pt idx="77">
                  <c:v>1034</c:v>
                </c:pt>
                <c:pt idx="78">
                  <c:v>1040</c:v>
                </c:pt>
                <c:pt idx="79">
                  <c:v>930</c:v>
                </c:pt>
                <c:pt idx="80">
                  <c:v>919</c:v>
                </c:pt>
                <c:pt idx="81">
                  <c:v>890</c:v>
                </c:pt>
                <c:pt idx="82">
                  <c:v>822</c:v>
                </c:pt>
                <c:pt idx="83">
                  <c:v>821</c:v>
                </c:pt>
                <c:pt idx="84">
                  <c:v>1044</c:v>
                </c:pt>
                <c:pt idx="85">
                  <c:v>1018</c:v>
                </c:pt>
                <c:pt idx="86">
                  <c:v>1011</c:v>
                </c:pt>
                <c:pt idx="87">
                  <c:v>942</c:v>
                </c:pt>
                <c:pt idx="88">
                  <c:v>914</c:v>
                </c:pt>
                <c:pt idx="89">
                  <c:v>866</c:v>
                </c:pt>
                <c:pt idx="90">
                  <c:v>863.66099999999994</c:v>
                </c:pt>
                <c:pt idx="91">
                  <c:v>860.34500000000003</c:v>
                </c:pt>
                <c:pt idx="92">
                  <c:v>881.84500000000003</c:v>
                </c:pt>
                <c:pt idx="93">
                  <c:v>879.13</c:v>
                </c:pt>
                <c:pt idx="94">
                  <c:v>884.04300000000001</c:v>
                </c:pt>
                <c:pt idx="95">
                  <c:v>885.81200000000001</c:v>
                </c:pt>
                <c:pt idx="96">
                  <c:v>880.36099999999999</c:v>
                </c:pt>
                <c:pt idx="97">
                  <c:v>910.62800000000004</c:v>
                </c:pt>
                <c:pt idx="98">
                  <c:v>923.00400000000002</c:v>
                </c:pt>
                <c:pt idx="99">
                  <c:v>924.20299999999997</c:v>
                </c:pt>
                <c:pt idx="100">
                  <c:v>945.84199999999998</c:v>
                </c:pt>
                <c:pt idx="101">
                  <c:v>978.14300000000003</c:v>
                </c:pt>
                <c:pt idx="102">
                  <c:v>1035.2070000000001</c:v>
                </c:pt>
                <c:pt idx="103">
                  <c:v>1017.944</c:v>
                </c:pt>
                <c:pt idx="104">
                  <c:v>999.31600000000003</c:v>
                </c:pt>
                <c:pt idx="105">
                  <c:v>962.197</c:v>
                </c:pt>
                <c:pt idx="106">
                  <c:v>944.83699999999999</c:v>
                </c:pt>
                <c:pt idx="107">
                  <c:v>949.15499999999997</c:v>
                </c:pt>
                <c:pt idx="108">
                  <c:v>917.49599999999998</c:v>
                </c:pt>
                <c:pt idx="109">
                  <c:v>911.08399999999995</c:v>
                </c:pt>
                <c:pt idx="110">
                  <c:v>893.06100000000004</c:v>
                </c:pt>
                <c:pt idx="111">
                  <c:v>887.95299999999997</c:v>
                </c:pt>
                <c:pt idx="112">
                  <c:v>886.31</c:v>
                </c:pt>
                <c:pt idx="113">
                  <c:v>841.85799999999995</c:v>
                </c:pt>
                <c:pt idx="114">
                  <c:v>806.35799999999995</c:v>
                </c:pt>
                <c:pt idx="115">
                  <c:v>757.28099999999995</c:v>
                </c:pt>
                <c:pt idx="116">
                  <c:v>720.54499999999996</c:v>
                </c:pt>
                <c:pt idx="117">
                  <c:v>682.74199999999996</c:v>
                </c:pt>
                <c:pt idx="118">
                  <c:v>657.27800000000002</c:v>
                </c:pt>
                <c:pt idx="119">
                  <c:v>628.11300000000006</c:v>
                </c:pt>
                <c:pt idx="120">
                  <c:v>634.678</c:v>
                </c:pt>
                <c:pt idx="121">
                  <c:v>612.93600000000004</c:v>
                </c:pt>
                <c:pt idx="122">
                  <c:v>597.55999999999995</c:v>
                </c:pt>
                <c:pt idx="123">
                  <c:v>589.23299999999995</c:v>
                </c:pt>
                <c:pt idx="124">
                  <c:v>562.51199999999994</c:v>
                </c:pt>
                <c:pt idx="125">
                  <c:v>560.26499999999999</c:v>
                </c:pt>
                <c:pt idx="126">
                  <c:v>577.85599999999999</c:v>
                </c:pt>
                <c:pt idx="127">
                  <c:v>567.26800000000003</c:v>
                </c:pt>
                <c:pt idx="128">
                  <c:v>580.76099999999997</c:v>
                </c:pt>
                <c:pt idx="129">
                  <c:v>556.17499999999995</c:v>
                </c:pt>
                <c:pt idx="130">
                  <c:v>575.21600000000001</c:v>
                </c:pt>
                <c:pt idx="131">
                  <c:v>552.58699999999999</c:v>
                </c:pt>
                <c:pt idx="132">
                  <c:v>536.66499999999996</c:v>
                </c:pt>
                <c:pt idx="133">
                  <c:v>526.06399999999996</c:v>
                </c:pt>
                <c:pt idx="134">
                  <c:v>536.74</c:v>
                </c:pt>
                <c:pt idx="135">
                  <c:v>540.048</c:v>
                </c:pt>
                <c:pt idx="136">
                  <c:v>532.84299999999996</c:v>
                </c:pt>
                <c:pt idx="137">
                  <c:v>537.24199999999996</c:v>
                </c:pt>
                <c:pt idx="138">
                  <c:v>543.03899999999999</c:v>
                </c:pt>
                <c:pt idx="139">
                  <c:v>535.28200000000004</c:v>
                </c:pt>
                <c:pt idx="140">
                  <c:v>538.19799999999998</c:v>
                </c:pt>
                <c:pt idx="141">
                  <c:v>544.06299999999999</c:v>
                </c:pt>
                <c:pt idx="142">
                  <c:v>562.59900000000005</c:v>
                </c:pt>
                <c:pt idx="143">
                  <c:v>554.02200000000005</c:v>
                </c:pt>
                <c:pt idx="144">
                  <c:v>560.01</c:v>
                </c:pt>
                <c:pt idx="145">
                  <c:v>563.93299999999999</c:v>
                </c:pt>
                <c:pt idx="146">
                  <c:v>576.65899999999999</c:v>
                </c:pt>
                <c:pt idx="147">
                  <c:v>568.85699999999997</c:v>
                </c:pt>
                <c:pt idx="148">
                  <c:v>562</c:v>
                </c:pt>
                <c:pt idx="149">
                  <c:v>547</c:v>
                </c:pt>
                <c:pt idx="150">
                  <c:v>534</c:v>
                </c:pt>
                <c:pt idx="151">
                  <c:v>514</c:v>
                </c:pt>
                <c:pt idx="152">
                  <c:v>503</c:v>
                </c:pt>
                <c:pt idx="153">
                  <c:v>486</c:v>
                </c:pt>
                <c:pt idx="154">
                  <c:v>473</c:v>
                </c:pt>
                <c:pt idx="155">
                  <c:v>458</c:v>
                </c:pt>
                <c:pt idx="156">
                  <c:v>440</c:v>
                </c:pt>
                <c:pt idx="157">
                  <c:v>420</c:v>
                </c:pt>
                <c:pt idx="158">
                  <c:v>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E9-400F-94BA-7726A1DFEC99}"/>
            </c:ext>
          </c:extLst>
        </c:ser>
        <c:ser>
          <c:idx val="2"/>
          <c:order val="2"/>
          <c:tx>
            <c:strRef>
              <c:f>'160anni'!$D$1</c:f>
              <c:strCache>
                <c:ptCount val="1"/>
                <c:pt idx="0">
                  <c:v>Morti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58"/>
              <c:layout>
                <c:manualLayout>
                  <c:x val="-3.6297640653357534E-2"/>
                  <c:y val="-2.2471910112359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E9-400F-94BA-7726A1DFEC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'160anni'!$A$2:$A$160</c:f>
              <c:strCache>
                <c:ptCount val="159"/>
                <c:pt idx="0">
                  <c:v>1862</c:v>
                </c:pt>
                <c:pt idx="1">
                  <c:v>1863</c:v>
                </c:pt>
                <c:pt idx="2">
                  <c:v>1864</c:v>
                </c:pt>
                <c:pt idx="3">
                  <c:v>1865</c:v>
                </c:pt>
                <c:pt idx="4">
                  <c:v>1866</c:v>
                </c:pt>
                <c:pt idx="5">
                  <c:v>1867</c:v>
                </c:pt>
                <c:pt idx="6">
                  <c:v>1868</c:v>
                </c:pt>
                <c:pt idx="7">
                  <c:v>1869</c:v>
                </c:pt>
                <c:pt idx="8">
                  <c:v>1870</c:v>
                </c:pt>
                <c:pt idx="9">
                  <c:v>1871</c:v>
                </c:pt>
                <c:pt idx="10">
                  <c:v>1872</c:v>
                </c:pt>
                <c:pt idx="11">
                  <c:v>1873</c:v>
                </c:pt>
                <c:pt idx="12">
                  <c:v>1874</c:v>
                </c:pt>
                <c:pt idx="13">
                  <c:v>1875</c:v>
                </c:pt>
                <c:pt idx="14">
                  <c:v>1876</c:v>
                </c:pt>
                <c:pt idx="15">
                  <c:v>1877</c:v>
                </c:pt>
                <c:pt idx="16">
                  <c:v>1878</c:v>
                </c:pt>
                <c:pt idx="17">
                  <c:v>1879</c:v>
                </c:pt>
                <c:pt idx="18">
                  <c:v>1880</c:v>
                </c:pt>
                <c:pt idx="19">
                  <c:v>1881</c:v>
                </c:pt>
                <c:pt idx="20">
                  <c:v>1882</c:v>
                </c:pt>
                <c:pt idx="21">
                  <c:v>1883</c:v>
                </c:pt>
                <c:pt idx="22">
                  <c:v>1884</c:v>
                </c:pt>
                <c:pt idx="23">
                  <c:v>1885</c:v>
                </c:pt>
                <c:pt idx="24">
                  <c:v>1886</c:v>
                </c:pt>
                <c:pt idx="25">
                  <c:v>1887</c:v>
                </c:pt>
                <c:pt idx="26">
                  <c:v>1888</c:v>
                </c:pt>
                <c:pt idx="27">
                  <c:v>1889</c:v>
                </c:pt>
                <c:pt idx="28">
                  <c:v>1890</c:v>
                </c:pt>
                <c:pt idx="29">
                  <c:v>1891</c:v>
                </c:pt>
                <c:pt idx="30">
                  <c:v>1892</c:v>
                </c:pt>
                <c:pt idx="31">
                  <c:v>1893</c:v>
                </c:pt>
                <c:pt idx="32">
                  <c:v>1894</c:v>
                </c:pt>
                <c:pt idx="33">
                  <c:v>1895</c:v>
                </c:pt>
                <c:pt idx="34">
                  <c:v>1896</c:v>
                </c:pt>
                <c:pt idx="35">
                  <c:v>1897</c:v>
                </c:pt>
                <c:pt idx="36">
                  <c:v>1898</c:v>
                </c:pt>
                <c:pt idx="37">
                  <c:v>1899</c:v>
                </c:pt>
                <c:pt idx="38">
                  <c:v>1900</c:v>
                </c:pt>
                <c:pt idx="39">
                  <c:v>1901</c:v>
                </c:pt>
                <c:pt idx="40">
                  <c:v>1902</c:v>
                </c:pt>
                <c:pt idx="41">
                  <c:v>1903</c:v>
                </c:pt>
                <c:pt idx="42">
                  <c:v>1904</c:v>
                </c:pt>
                <c:pt idx="43">
                  <c:v>1905</c:v>
                </c:pt>
                <c:pt idx="44">
                  <c:v>1906</c:v>
                </c:pt>
                <c:pt idx="45">
                  <c:v>1907</c:v>
                </c:pt>
                <c:pt idx="46">
                  <c:v>1908</c:v>
                </c:pt>
                <c:pt idx="47">
                  <c:v>1909</c:v>
                </c:pt>
                <c:pt idx="48">
                  <c:v>1910</c:v>
                </c:pt>
                <c:pt idx="49">
                  <c:v>1911</c:v>
                </c:pt>
                <c:pt idx="50">
                  <c:v>1912</c:v>
                </c:pt>
                <c:pt idx="51">
                  <c:v>1913</c:v>
                </c:pt>
                <c:pt idx="52">
                  <c:v>1914</c:v>
                </c:pt>
                <c:pt idx="53">
                  <c:v>1915</c:v>
                </c:pt>
                <c:pt idx="54">
                  <c:v>1916</c:v>
                </c:pt>
                <c:pt idx="55">
                  <c:v>1917</c:v>
                </c:pt>
                <c:pt idx="56">
                  <c:v>1918</c:v>
                </c:pt>
                <c:pt idx="57">
                  <c:v>1919</c:v>
                </c:pt>
                <c:pt idx="58">
                  <c:v>1920</c:v>
                </c:pt>
                <c:pt idx="59">
                  <c:v>1921</c:v>
                </c:pt>
                <c:pt idx="60">
                  <c:v>1922</c:v>
                </c:pt>
                <c:pt idx="61">
                  <c:v>1923</c:v>
                </c:pt>
                <c:pt idx="62">
                  <c:v>1924</c:v>
                </c:pt>
                <c:pt idx="63">
                  <c:v>1925</c:v>
                </c:pt>
                <c:pt idx="64">
                  <c:v>1926</c:v>
                </c:pt>
                <c:pt idx="65">
                  <c:v>1927</c:v>
                </c:pt>
                <c:pt idx="66">
                  <c:v>1928</c:v>
                </c:pt>
                <c:pt idx="67">
                  <c:v>1929</c:v>
                </c:pt>
                <c:pt idx="68">
                  <c:v>1930</c:v>
                </c:pt>
                <c:pt idx="69">
                  <c:v>1931</c:v>
                </c:pt>
                <c:pt idx="70">
                  <c:v>1932</c:v>
                </c:pt>
                <c:pt idx="71">
                  <c:v>1933</c:v>
                </c:pt>
                <c:pt idx="72">
                  <c:v>1934</c:v>
                </c:pt>
                <c:pt idx="73">
                  <c:v>1935</c:v>
                </c:pt>
                <c:pt idx="74">
                  <c:v>1936</c:v>
                </c:pt>
                <c:pt idx="75">
                  <c:v>1937</c:v>
                </c:pt>
                <c:pt idx="76">
                  <c:v>1938</c:v>
                </c:pt>
                <c:pt idx="77">
                  <c:v>1939</c:v>
                </c:pt>
                <c:pt idx="78">
                  <c:v>1940</c:v>
                </c:pt>
                <c:pt idx="79">
                  <c:v>1941</c:v>
                </c:pt>
                <c:pt idx="80">
                  <c:v>1942</c:v>
                </c:pt>
                <c:pt idx="81">
                  <c:v>1943</c:v>
                </c:pt>
                <c:pt idx="82">
                  <c:v>1944</c:v>
                </c:pt>
                <c:pt idx="83">
                  <c:v>1945</c:v>
                </c:pt>
                <c:pt idx="84">
                  <c:v>1946</c:v>
                </c:pt>
                <c:pt idx="85">
                  <c:v>1947</c:v>
                </c:pt>
                <c:pt idx="86">
                  <c:v>1948</c:v>
                </c:pt>
                <c:pt idx="87">
                  <c:v>1949</c:v>
                </c:pt>
                <c:pt idx="88">
                  <c:v>1950</c:v>
                </c:pt>
                <c:pt idx="89">
                  <c:v>1951</c:v>
                </c:pt>
                <c:pt idx="90">
                  <c:v>1952</c:v>
                </c:pt>
                <c:pt idx="91">
                  <c:v>1953</c:v>
                </c:pt>
                <c:pt idx="92">
                  <c:v>1954</c:v>
                </c:pt>
                <c:pt idx="93">
                  <c:v>1955</c:v>
                </c:pt>
                <c:pt idx="94">
                  <c:v>1956</c:v>
                </c:pt>
                <c:pt idx="95">
                  <c:v>1957</c:v>
                </c:pt>
                <c:pt idx="96">
                  <c:v>1958</c:v>
                </c:pt>
                <c:pt idx="97">
                  <c:v>1959</c:v>
                </c:pt>
                <c:pt idx="98">
                  <c:v>1960</c:v>
                </c:pt>
                <c:pt idx="99">
                  <c:v>1961</c:v>
                </c:pt>
                <c:pt idx="100">
                  <c:v>1962</c:v>
                </c:pt>
                <c:pt idx="101">
                  <c:v>1963</c:v>
                </c:pt>
                <c:pt idx="102">
                  <c:v>1964</c:v>
                </c:pt>
                <c:pt idx="103">
                  <c:v>1965</c:v>
                </c:pt>
                <c:pt idx="104">
                  <c:v>1966</c:v>
                </c:pt>
                <c:pt idx="105">
                  <c:v>1967</c:v>
                </c:pt>
                <c:pt idx="106">
                  <c:v>1968</c:v>
                </c:pt>
                <c:pt idx="107">
                  <c:v>1969</c:v>
                </c:pt>
                <c:pt idx="108">
                  <c:v>1970</c:v>
                </c:pt>
                <c:pt idx="109">
                  <c:v>1971</c:v>
                </c:pt>
                <c:pt idx="110">
                  <c:v>1972</c:v>
                </c:pt>
                <c:pt idx="111">
                  <c:v>1973</c:v>
                </c:pt>
                <c:pt idx="112">
                  <c:v>1974</c:v>
                </c:pt>
                <c:pt idx="113">
                  <c:v>1975</c:v>
                </c:pt>
                <c:pt idx="114">
                  <c:v>1976</c:v>
                </c:pt>
                <c:pt idx="115">
                  <c:v>1977</c:v>
                </c:pt>
                <c:pt idx="116">
                  <c:v>1978</c:v>
                </c:pt>
                <c:pt idx="117">
                  <c:v>1979</c:v>
                </c:pt>
                <c:pt idx="118">
                  <c:v>1980</c:v>
                </c:pt>
                <c:pt idx="119">
                  <c:v>1981</c:v>
                </c:pt>
                <c:pt idx="120">
                  <c:v>1982</c:v>
                </c:pt>
                <c:pt idx="121">
                  <c:v>1983</c:v>
                </c:pt>
                <c:pt idx="122">
                  <c:v>1984</c:v>
                </c:pt>
                <c:pt idx="123">
                  <c:v>1985</c:v>
                </c:pt>
                <c:pt idx="124">
                  <c:v>1986</c:v>
                </c:pt>
                <c:pt idx="125">
                  <c:v>1987</c:v>
                </c:pt>
                <c:pt idx="126">
                  <c:v>1988</c:v>
                </c:pt>
                <c:pt idx="127">
                  <c:v>1989</c:v>
                </c:pt>
                <c:pt idx="128">
                  <c:v>1990</c:v>
                </c:pt>
                <c:pt idx="129">
                  <c:v>1991</c:v>
                </c:pt>
                <c:pt idx="130">
                  <c:v>1992</c:v>
                </c:pt>
                <c:pt idx="131">
                  <c:v>1993</c:v>
                </c:pt>
                <c:pt idx="132">
                  <c:v>1994</c:v>
                </c:pt>
                <c:pt idx="133">
                  <c:v>1995</c:v>
                </c:pt>
                <c:pt idx="134">
                  <c:v>1996</c:v>
                </c:pt>
                <c:pt idx="135">
                  <c:v>1997</c:v>
                </c:pt>
                <c:pt idx="136">
                  <c:v>1998</c:v>
                </c:pt>
                <c:pt idx="137">
                  <c:v>1999</c:v>
                </c:pt>
                <c:pt idx="138">
                  <c:v>2000</c:v>
                </c:pt>
                <c:pt idx="139">
                  <c:v>2001</c:v>
                </c:pt>
                <c:pt idx="140">
                  <c:v>2002</c:v>
                </c:pt>
                <c:pt idx="141">
                  <c:v>2003</c:v>
                </c:pt>
                <c:pt idx="142">
                  <c:v>2004</c:v>
                </c:pt>
                <c:pt idx="143">
                  <c:v>2005</c:v>
                </c:pt>
                <c:pt idx="144">
                  <c:v>2006</c:v>
                </c:pt>
                <c:pt idx="145">
                  <c:v>2007</c:v>
                </c:pt>
                <c:pt idx="146">
                  <c:v>2008</c:v>
                </c:pt>
                <c:pt idx="147">
                  <c:v>2009</c:v>
                </c:pt>
                <c:pt idx="148">
                  <c:v>2010</c:v>
                </c:pt>
                <c:pt idx="149">
                  <c:v>2011</c:v>
                </c:pt>
                <c:pt idx="150">
                  <c:v>2012</c:v>
                </c:pt>
                <c:pt idx="151">
                  <c:v>2013</c:v>
                </c:pt>
                <c:pt idx="152">
                  <c:v>2014</c:v>
                </c:pt>
                <c:pt idx="153">
                  <c:v>2015</c:v>
                </c:pt>
                <c:pt idx="154">
                  <c:v>2016</c:v>
                </c:pt>
                <c:pt idx="155">
                  <c:v>2017</c:v>
                </c:pt>
                <c:pt idx="156">
                  <c:v>2018</c:v>
                </c:pt>
                <c:pt idx="157">
                  <c:v>2019</c:v>
                </c:pt>
                <c:pt idx="158">
                  <c:v>2020</c:v>
                </c:pt>
              </c:strCache>
            </c:strRef>
          </c:cat>
          <c:val>
            <c:numRef>
              <c:f>'160anni'!$D$2:$D$160</c:f>
              <c:numCache>
                <c:formatCode>#,##0</c:formatCode>
                <c:ptCount val="159"/>
                <c:pt idx="0">
                  <c:v>815</c:v>
                </c:pt>
                <c:pt idx="1">
                  <c:v>824</c:v>
                </c:pt>
                <c:pt idx="2">
                  <c:v>802</c:v>
                </c:pt>
                <c:pt idx="3">
                  <c:v>812</c:v>
                </c:pt>
                <c:pt idx="4">
                  <c:v>798</c:v>
                </c:pt>
                <c:pt idx="5">
                  <c:v>935</c:v>
                </c:pt>
                <c:pt idx="6">
                  <c:v>844</c:v>
                </c:pt>
                <c:pt idx="7">
                  <c:v>777</c:v>
                </c:pt>
                <c:pt idx="8">
                  <c:v>840</c:v>
                </c:pt>
                <c:pt idx="9">
                  <c:v>845</c:v>
                </c:pt>
                <c:pt idx="10">
                  <c:v>868</c:v>
                </c:pt>
                <c:pt idx="11">
                  <c:v>854</c:v>
                </c:pt>
                <c:pt idx="12">
                  <c:v>868</c:v>
                </c:pt>
                <c:pt idx="13">
                  <c:v>885</c:v>
                </c:pt>
                <c:pt idx="14">
                  <c:v>835</c:v>
                </c:pt>
                <c:pt idx="15">
                  <c:v>823</c:v>
                </c:pt>
                <c:pt idx="16">
                  <c:v>850</c:v>
                </c:pt>
                <c:pt idx="17">
                  <c:v>873</c:v>
                </c:pt>
                <c:pt idx="18">
                  <c:v>906</c:v>
                </c:pt>
                <c:pt idx="19">
                  <c:v>819</c:v>
                </c:pt>
                <c:pt idx="20">
                  <c:v>825</c:v>
                </c:pt>
                <c:pt idx="21">
                  <c:v>830</c:v>
                </c:pt>
                <c:pt idx="22">
                  <c:v>816</c:v>
                </c:pt>
                <c:pt idx="23">
                  <c:v>823</c:v>
                </c:pt>
                <c:pt idx="24">
                  <c:v>882</c:v>
                </c:pt>
                <c:pt idx="25">
                  <c:v>864</c:v>
                </c:pt>
                <c:pt idx="26">
                  <c:v>855</c:v>
                </c:pt>
                <c:pt idx="27">
                  <c:v>801</c:v>
                </c:pt>
                <c:pt idx="28">
                  <c:v>830</c:v>
                </c:pt>
                <c:pt idx="29">
                  <c:v>829</c:v>
                </c:pt>
                <c:pt idx="30">
                  <c:v>837</c:v>
                </c:pt>
                <c:pt idx="31">
                  <c:v>809</c:v>
                </c:pt>
                <c:pt idx="32">
                  <c:v>808</c:v>
                </c:pt>
                <c:pt idx="33">
                  <c:v>817</c:v>
                </c:pt>
                <c:pt idx="34">
                  <c:v>790</c:v>
                </c:pt>
                <c:pt idx="35">
                  <c:v>725</c:v>
                </c:pt>
                <c:pt idx="36">
                  <c:v>762</c:v>
                </c:pt>
                <c:pt idx="37">
                  <c:v>734</c:v>
                </c:pt>
                <c:pt idx="38">
                  <c:v>803</c:v>
                </c:pt>
                <c:pt idx="39">
                  <c:v>746</c:v>
                </c:pt>
                <c:pt idx="40">
                  <c:v>759</c:v>
                </c:pt>
                <c:pt idx="41">
                  <c:v>769</c:v>
                </c:pt>
                <c:pt idx="42">
                  <c:v>732</c:v>
                </c:pt>
                <c:pt idx="43">
                  <c:v>767</c:v>
                </c:pt>
                <c:pt idx="44">
                  <c:v>732</c:v>
                </c:pt>
                <c:pt idx="45">
                  <c:v>737</c:v>
                </c:pt>
                <c:pt idx="46">
                  <c:v>809</c:v>
                </c:pt>
                <c:pt idx="47">
                  <c:v>779</c:v>
                </c:pt>
                <c:pt idx="48">
                  <c:v>720</c:v>
                </c:pt>
                <c:pt idx="49">
                  <c:v>785</c:v>
                </c:pt>
                <c:pt idx="50">
                  <c:v>672</c:v>
                </c:pt>
                <c:pt idx="51">
                  <c:v>701</c:v>
                </c:pt>
                <c:pt idx="52">
                  <c:v>677</c:v>
                </c:pt>
                <c:pt idx="53">
                  <c:v>848</c:v>
                </c:pt>
                <c:pt idx="54">
                  <c:v>894</c:v>
                </c:pt>
                <c:pt idx="55">
                  <c:v>990</c:v>
                </c:pt>
                <c:pt idx="56">
                  <c:v>1324</c:v>
                </c:pt>
                <c:pt idx="57">
                  <c:v>707</c:v>
                </c:pt>
                <c:pt idx="58">
                  <c:v>712</c:v>
                </c:pt>
                <c:pt idx="59">
                  <c:v>668</c:v>
                </c:pt>
                <c:pt idx="60">
                  <c:v>688</c:v>
                </c:pt>
                <c:pt idx="61">
                  <c:v>653</c:v>
                </c:pt>
                <c:pt idx="62">
                  <c:v>661</c:v>
                </c:pt>
                <c:pt idx="63">
                  <c:v>668</c:v>
                </c:pt>
                <c:pt idx="64">
                  <c:v>679</c:v>
                </c:pt>
                <c:pt idx="65">
                  <c:v>639</c:v>
                </c:pt>
                <c:pt idx="66">
                  <c:v>643</c:v>
                </c:pt>
                <c:pt idx="67">
                  <c:v>666</c:v>
                </c:pt>
                <c:pt idx="68">
                  <c:v>575</c:v>
                </c:pt>
                <c:pt idx="69">
                  <c:v>607</c:v>
                </c:pt>
                <c:pt idx="70">
                  <c:v>607</c:v>
                </c:pt>
                <c:pt idx="71">
                  <c:v>571</c:v>
                </c:pt>
                <c:pt idx="72">
                  <c:v>561</c:v>
                </c:pt>
                <c:pt idx="73">
                  <c:v>592</c:v>
                </c:pt>
                <c:pt idx="74">
                  <c:v>590</c:v>
                </c:pt>
                <c:pt idx="75">
                  <c:v>615</c:v>
                </c:pt>
                <c:pt idx="76">
                  <c:v>612</c:v>
                </c:pt>
                <c:pt idx="77">
                  <c:v>589</c:v>
                </c:pt>
                <c:pt idx="78">
                  <c:v>616</c:v>
                </c:pt>
                <c:pt idx="79">
                  <c:v>659</c:v>
                </c:pt>
                <c:pt idx="80">
                  <c:v>704</c:v>
                </c:pt>
                <c:pt idx="81">
                  <c:v>792</c:v>
                </c:pt>
                <c:pt idx="82">
                  <c:v>732</c:v>
                </c:pt>
                <c:pt idx="83">
                  <c:v>645</c:v>
                </c:pt>
                <c:pt idx="84">
                  <c:v>552</c:v>
                </c:pt>
                <c:pt idx="85">
                  <c:v>528</c:v>
                </c:pt>
                <c:pt idx="86">
                  <c:v>493</c:v>
                </c:pt>
                <c:pt idx="87">
                  <c:v>489</c:v>
                </c:pt>
                <c:pt idx="88">
                  <c:v>458</c:v>
                </c:pt>
                <c:pt idx="89">
                  <c:v>489</c:v>
                </c:pt>
                <c:pt idx="90">
                  <c:v>488.47</c:v>
                </c:pt>
                <c:pt idx="91">
                  <c:v>484.52699999999999</c:v>
                </c:pt>
                <c:pt idx="92">
                  <c:v>445.90199999999999</c:v>
                </c:pt>
                <c:pt idx="93">
                  <c:v>449.05799999999999</c:v>
                </c:pt>
                <c:pt idx="94">
                  <c:v>499.50400000000002</c:v>
                </c:pt>
                <c:pt idx="95">
                  <c:v>483.55799999999999</c:v>
                </c:pt>
                <c:pt idx="96">
                  <c:v>459.36599999999999</c:v>
                </c:pt>
                <c:pt idx="97">
                  <c:v>454.54700000000003</c:v>
                </c:pt>
                <c:pt idx="98">
                  <c:v>480.84800000000001</c:v>
                </c:pt>
                <c:pt idx="99">
                  <c:v>460.00900000000001</c:v>
                </c:pt>
                <c:pt idx="100">
                  <c:v>503.10599999999999</c:v>
                </c:pt>
                <c:pt idx="101">
                  <c:v>514</c:v>
                </c:pt>
                <c:pt idx="102">
                  <c:v>488.601</c:v>
                </c:pt>
                <c:pt idx="103">
                  <c:v>516.92200000000003</c:v>
                </c:pt>
                <c:pt idx="104">
                  <c:v>493.56200000000001</c:v>
                </c:pt>
                <c:pt idx="105">
                  <c:v>507.84500000000003</c:v>
                </c:pt>
                <c:pt idx="106">
                  <c:v>530.73800000000006</c:v>
                </c:pt>
                <c:pt idx="107">
                  <c:v>530.34799999999996</c:v>
                </c:pt>
                <c:pt idx="108">
                  <c:v>528.62199999999996</c:v>
                </c:pt>
                <c:pt idx="109">
                  <c:v>515.31799999999998</c:v>
                </c:pt>
                <c:pt idx="110">
                  <c:v>518.02</c:v>
                </c:pt>
                <c:pt idx="111">
                  <c:v>544.46100000000001</c:v>
                </c:pt>
                <c:pt idx="112">
                  <c:v>532.75300000000004</c:v>
                </c:pt>
                <c:pt idx="113">
                  <c:v>556.01900000000001</c:v>
                </c:pt>
                <c:pt idx="114">
                  <c:v>556.14300000000003</c:v>
                </c:pt>
                <c:pt idx="115">
                  <c:v>547.01099999999997</c:v>
                </c:pt>
                <c:pt idx="116">
                  <c:v>539.68499999999995</c:v>
                </c:pt>
                <c:pt idx="117">
                  <c:v>541.82500000000005</c:v>
                </c:pt>
                <c:pt idx="118">
                  <c:v>559.37599999999998</c:v>
                </c:pt>
                <c:pt idx="119">
                  <c:v>540.76400000000001</c:v>
                </c:pt>
                <c:pt idx="120">
                  <c:v>537.72699999999998</c:v>
                </c:pt>
                <c:pt idx="121">
                  <c:v>563.80700000000002</c:v>
                </c:pt>
                <c:pt idx="122">
                  <c:v>535.66099999999994</c:v>
                </c:pt>
                <c:pt idx="123">
                  <c:v>549.529</c:v>
                </c:pt>
                <c:pt idx="124">
                  <c:v>545.18899999999996</c:v>
                </c:pt>
                <c:pt idx="125">
                  <c:v>534.99300000000005</c:v>
                </c:pt>
                <c:pt idx="126">
                  <c:v>537.54499999999996</c:v>
                </c:pt>
                <c:pt idx="127">
                  <c:v>531.55700000000002</c:v>
                </c:pt>
                <c:pt idx="128">
                  <c:v>544.39700000000005</c:v>
                </c:pt>
                <c:pt idx="129">
                  <c:v>547.13099999999997</c:v>
                </c:pt>
                <c:pt idx="130">
                  <c:v>545.03800000000001</c:v>
                </c:pt>
                <c:pt idx="131">
                  <c:v>555.04300000000001</c:v>
                </c:pt>
                <c:pt idx="132">
                  <c:v>557.51300000000003</c:v>
                </c:pt>
                <c:pt idx="133">
                  <c:v>555.20299999999997</c:v>
                </c:pt>
                <c:pt idx="134">
                  <c:v>557.75599999999997</c:v>
                </c:pt>
                <c:pt idx="135">
                  <c:v>564.67899999999997</c:v>
                </c:pt>
                <c:pt idx="136">
                  <c:v>576.91099999999994</c:v>
                </c:pt>
                <c:pt idx="137">
                  <c:v>571.35599999999999</c:v>
                </c:pt>
                <c:pt idx="138">
                  <c:v>560.24099999999999</c:v>
                </c:pt>
                <c:pt idx="139">
                  <c:v>548.25400000000002</c:v>
                </c:pt>
                <c:pt idx="140">
                  <c:v>557.39300000000003</c:v>
                </c:pt>
                <c:pt idx="141">
                  <c:v>586.46799999999996</c:v>
                </c:pt>
                <c:pt idx="142">
                  <c:v>546.65800000000002</c:v>
                </c:pt>
                <c:pt idx="143">
                  <c:v>567.30399999999997</c:v>
                </c:pt>
                <c:pt idx="144">
                  <c:v>557.89200000000005</c:v>
                </c:pt>
                <c:pt idx="145">
                  <c:v>570.80100000000004</c:v>
                </c:pt>
                <c:pt idx="146">
                  <c:v>585.12599999999998</c:v>
                </c:pt>
                <c:pt idx="147">
                  <c:v>591.66300000000001</c:v>
                </c:pt>
                <c:pt idx="148">
                  <c:v>587</c:v>
                </c:pt>
                <c:pt idx="149">
                  <c:v>593</c:v>
                </c:pt>
                <c:pt idx="150">
                  <c:v>613</c:v>
                </c:pt>
                <c:pt idx="151">
                  <c:v>601</c:v>
                </c:pt>
                <c:pt idx="152">
                  <c:v>598</c:v>
                </c:pt>
                <c:pt idx="153">
                  <c:v>648</c:v>
                </c:pt>
                <c:pt idx="154">
                  <c:v>615</c:v>
                </c:pt>
                <c:pt idx="155">
                  <c:v>649</c:v>
                </c:pt>
                <c:pt idx="156">
                  <c:v>633</c:v>
                </c:pt>
                <c:pt idx="157">
                  <c:v>634</c:v>
                </c:pt>
                <c:pt idx="158">
                  <c:v>740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E9-400F-94BA-7726A1DFE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963320"/>
        <c:axId val="493962336"/>
      </c:lineChart>
      <c:lineChart>
        <c:grouping val="standard"/>
        <c:varyColors val="0"/>
        <c:ser>
          <c:idx val="0"/>
          <c:order val="0"/>
          <c:tx>
            <c:strRef>
              <c:f>'160anni'!$B$1</c:f>
              <c:strCache>
                <c:ptCount val="1"/>
                <c:pt idx="0">
                  <c:v>Pop1°gennaio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BE9-400F-94BA-7726A1DFEC99}"/>
              </c:ext>
            </c:extLst>
          </c:dPt>
          <c:dPt>
            <c:idx val="152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BE9-400F-94BA-7726A1DFEC99}"/>
              </c:ext>
            </c:extLst>
          </c:dPt>
          <c:dPt>
            <c:idx val="157"/>
            <c:marker>
              <c:symbol val="circle"/>
              <c:size val="3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BE9-400F-94BA-7726A1DFEC99}"/>
              </c:ext>
            </c:extLst>
          </c:dPt>
          <c:dPt>
            <c:idx val="159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BE9-400F-94BA-7726A1DFEC99}"/>
              </c:ext>
            </c:extLst>
          </c:dPt>
          <c:dLbls>
            <c:dLbl>
              <c:idx val="0"/>
              <c:layout>
                <c:manualLayout>
                  <c:x val="-1.0889292196007268E-2"/>
                  <c:y val="3.370786516853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BE9-400F-94BA-7726A1DFEC99}"/>
                </c:ext>
              </c:extLst>
            </c:dLbl>
            <c:dLbl>
              <c:idx val="152"/>
              <c:layout>
                <c:manualLayout>
                  <c:x val="-6.3520871143375679E-2"/>
                  <c:y val="-4.8417132216014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BE9-400F-94BA-7726A1DFEC99}"/>
                </c:ext>
              </c:extLst>
            </c:dLbl>
            <c:dLbl>
              <c:idx val="159"/>
              <c:layout>
                <c:manualLayout>
                  <c:x val="-5.2631578947368418E-2"/>
                  <c:y val="4.44417073564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BE9-400F-94BA-7726A1DFEC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'160anni'!$A$2:$A$161</c:f>
              <c:strCache>
                <c:ptCount val="160"/>
                <c:pt idx="0">
                  <c:v>1862</c:v>
                </c:pt>
                <c:pt idx="1">
                  <c:v>1863</c:v>
                </c:pt>
                <c:pt idx="2">
                  <c:v>1864</c:v>
                </c:pt>
                <c:pt idx="3">
                  <c:v>1865</c:v>
                </c:pt>
                <c:pt idx="4">
                  <c:v>1866</c:v>
                </c:pt>
                <c:pt idx="5">
                  <c:v>1867</c:v>
                </c:pt>
                <c:pt idx="6">
                  <c:v>1868</c:v>
                </c:pt>
                <c:pt idx="7">
                  <c:v>1869</c:v>
                </c:pt>
                <c:pt idx="8">
                  <c:v>1870</c:v>
                </c:pt>
                <c:pt idx="9">
                  <c:v>1871</c:v>
                </c:pt>
                <c:pt idx="10">
                  <c:v>1872</c:v>
                </c:pt>
                <c:pt idx="11">
                  <c:v>1873</c:v>
                </c:pt>
                <c:pt idx="12">
                  <c:v>1874</c:v>
                </c:pt>
                <c:pt idx="13">
                  <c:v>1875</c:v>
                </c:pt>
                <c:pt idx="14">
                  <c:v>1876</c:v>
                </c:pt>
                <c:pt idx="15">
                  <c:v>1877</c:v>
                </c:pt>
                <c:pt idx="16">
                  <c:v>1878</c:v>
                </c:pt>
                <c:pt idx="17">
                  <c:v>1879</c:v>
                </c:pt>
                <c:pt idx="18">
                  <c:v>1880</c:v>
                </c:pt>
                <c:pt idx="19">
                  <c:v>1881</c:v>
                </c:pt>
                <c:pt idx="20">
                  <c:v>1882</c:v>
                </c:pt>
                <c:pt idx="21">
                  <c:v>1883</c:v>
                </c:pt>
                <c:pt idx="22">
                  <c:v>1884</c:v>
                </c:pt>
                <c:pt idx="23">
                  <c:v>1885</c:v>
                </c:pt>
                <c:pt idx="24">
                  <c:v>1886</c:v>
                </c:pt>
                <c:pt idx="25">
                  <c:v>1887</c:v>
                </c:pt>
                <c:pt idx="26">
                  <c:v>1888</c:v>
                </c:pt>
                <c:pt idx="27">
                  <c:v>1889</c:v>
                </c:pt>
                <c:pt idx="28">
                  <c:v>1890</c:v>
                </c:pt>
                <c:pt idx="29">
                  <c:v>1891</c:v>
                </c:pt>
                <c:pt idx="30">
                  <c:v>1892</c:v>
                </c:pt>
                <c:pt idx="31">
                  <c:v>1893</c:v>
                </c:pt>
                <c:pt idx="32">
                  <c:v>1894</c:v>
                </c:pt>
                <c:pt idx="33">
                  <c:v>1895</c:v>
                </c:pt>
                <c:pt idx="34">
                  <c:v>1896</c:v>
                </c:pt>
                <c:pt idx="35">
                  <c:v>1897</c:v>
                </c:pt>
                <c:pt idx="36">
                  <c:v>1898</c:v>
                </c:pt>
                <c:pt idx="37">
                  <c:v>1899</c:v>
                </c:pt>
                <c:pt idx="38">
                  <c:v>1900</c:v>
                </c:pt>
                <c:pt idx="39">
                  <c:v>1901</c:v>
                </c:pt>
                <c:pt idx="40">
                  <c:v>1902</c:v>
                </c:pt>
                <c:pt idx="41">
                  <c:v>1903</c:v>
                </c:pt>
                <c:pt idx="42">
                  <c:v>1904</c:v>
                </c:pt>
                <c:pt idx="43">
                  <c:v>1905</c:v>
                </c:pt>
                <c:pt idx="44">
                  <c:v>1906</c:v>
                </c:pt>
                <c:pt idx="45">
                  <c:v>1907</c:v>
                </c:pt>
                <c:pt idx="46">
                  <c:v>1908</c:v>
                </c:pt>
                <c:pt idx="47">
                  <c:v>1909</c:v>
                </c:pt>
                <c:pt idx="48">
                  <c:v>1910</c:v>
                </c:pt>
                <c:pt idx="49">
                  <c:v>1911</c:v>
                </c:pt>
                <c:pt idx="50">
                  <c:v>1912</c:v>
                </c:pt>
                <c:pt idx="51">
                  <c:v>1913</c:v>
                </c:pt>
                <c:pt idx="52">
                  <c:v>1914</c:v>
                </c:pt>
                <c:pt idx="53">
                  <c:v>1915</c:v>
                </c:pt>
                <c:pt idx="54">
                  <c:v>1916</c:v>
                </c:pt>
                <c:pt idx="55">
                  <c:v>1917</c:v>
                </c:pt>
                <c:pt idx="56">
                  <c:v>1918</c:v>
                </c:pt>
                <c:pt idx="57">
                  <c:v>1919</c:v>
                </c:pt>
                <c:pt idx="58">
                  <c:v>1920</c:v>
                </c:pt>
                <c:pt idx="59">
                  <c:v>1921</c:v>
                </c:pt>
                <c:pt idx="60">
                  <c:v>1922</c:v>
                </c:pt>
                <c:pt idx="61">
                  <c:v>1923</c:v>
                </c:pt>
                <c:pt idx="62">
                  <c:v>1924</c:v>
                </c:pt>
                <c:pt idx="63">
                  <c:v>1925</c:v>
                </c:pt>
                <c:pt idx="64">
                  <c:v>1926</c:v>
                </c:pt>
                <c:pt idx="65">
                  <c:v>1927</c:v>
                </c:pt>
                <c:pt idx="66">
                  <c:v>1928</c:v>
                </c:pt>
                <c:pt idx="67">
                  <c:v>1929</c:v>
                </c:pt>
                <c:pt idx="68">
                  <c:v>1930</c:v>
                </c:pt>
                <c:pt idx="69">
                  <c:v>1931</c:v>
                </c:pt>
                <c:pt idx="70">
                  <c:v>1932</c:v>
                </c:pt>
                <c:pt idx="71">
                  <c:v>1933</c:v>
                </c:pt>
                <c:pt idx="72">
                  <c:v>1934</c:v>
                </c:pt>
                <c:pt idx="73">
                  <c:v>1935</c:v>
                </c:pt>
                <c:pt idx="74">
                  <c:v>1936</c:v>
                </c:pt>
                <c:pt idx="75">
                  <c:v>1937</c:v>
                </c:pt>
                <c:pt idx="76">
                  <c:v>1938</c:v>
                </c:pt>
                <c:pt idx="77">
                  <c:v>1939</c:v>
                </c:pt>
                <c:pt idx="78">
                  <c:v>1940</c:v>
                </c:pt>
                <c:pt idx="79">
                  <c:v>1941</c:v>
                </c:pt>
                <c:pt idx="80">
                  <c:v>1942</c:v>
                </c:pt>
                <c:pt idx="81">
                  <c:v>1943</c:v>
                </c:pt>
                <c:pt idx="82">
                  <c:v>1944</c:v>
                </c:pt>
                <c:pt idx="83">
                  <c:v>1945</c:v>
                </c:pt>
                <c:pt idx="84">
                  <c:v>1946</c:v>
                </c:pt>
                <c:pt idx="85">
                  <c:v>1947</c:v>
                </c:pt>
                <c:pt idx="86">
                  <c:v>1948</c:v>
                </c:pt>
                <c:pt idx="87">
                  <c:v>1949</c:v>
                </c:pt>
                <c:pt idx="88">
                  <c:v>1950</c:v>
                </c:pt>
                <c:pt idx="89">
                  <c:v>1951</c:v>
                </c:pt>
                <c:pt idx="90">
                  <c:v>1952</c:v>
                </c:pt>
                <c:pt idx="91">
                  <c:v>1953</c:v>
                </c:pt>
                <c:pt idx="92">
                  <c:v>1954</c:v>
                </c:pt>
                <c:pt idx="93">
                  <c:v>1955</c:v>
                </c:pt>
                <c:pt idx="94">
                  <c:v>1956</c:v>
                </c:pt>
                <c:pt idx="95">
                  <c:v>1957</c:v>
                </c:pt>
                <c:pt idx="96">
                  <c:v>1958</c:v>
                </c:pt>
                <c:pt idx="97">
                  <c:v>1959</c:v>
                </c:pt>
                <c:pt idx="98">
                  <c:v>1960</c:v>
                </c:pt>
                <c:pt idx="99">
                  <c:v>1961</c:v>
                </c:pt>
                <c:pt idx="100">
                  <c:v>1962</c:v>
                </c:pt>
                <c:pt idx="101">
                  <c:v>1963</c:v>
                </c:pt>
                <c:pt idx="102">
                  <c:v>1964</c:v>
                </c:pt>
                <c:pt idx="103">
                  <c:v>1965</c:v>
                </c:pt>
                <c:pt idx="104">
                  <c:v>1966</c:v>
                </c:pt>
                <c:pt idx="105">
                  <c:v>1967</c:v>
                </c:pt>
                <c:pt idx="106">
                  <c:v>1968</c:v>
                </c:pt>
                <c:pt idx="107">
                  <c:v>1969</c:v>
                </c:pt>
                <c:pt idx="108">
                  <c:v>1970</c:v>
                </c:pt>
                <c:pt idx="109">
                  <c:v>1971</c:v>
                </c:pt>
                <c:pt idx="110">
                  <c:v>1972</c:v>
                </c:pt>
                <c:pt idx="111">
                  <c:v>1973</c:v>
                </c:pt>
                <c:pt idx="112">
                  <c:v>1974</c:v>
                </c:pt>
                <c:pt idx="113">
                  <c:v>1975</c:v>
                </c:pt>
                <c:pt idx="114">
                  <c:v>1976</c:v>
                </c:pt>
                <c:pt idx="115">
                  <c:v>1977</c:v>
                </c:pt>
                <c:pt idx="116">
                  <c:v>1978</c:v>
                </c:pt>
                <c:pt idx="117">
                  <c:v>1979</c:v>
                </c:pt>
                <c:pt idx="118">
                  <c:v>1980</c:v>
                </c:pt>
                <c:pt idx="119">
                  <c:v>1981</c:v>
                </c:pt>
                <c:pt idx="120">
                  <c:v>1982</c:v>
                </c:pt>
                <c:pt idx="121">
                  <c:v>1983</c:v>
                </c:pt>
                <c:pt idx="122">
                  <c:v>1984</c:v>
                </c:pt>
                <c:pt idx="123">
                  <c:v>1985</c:v>
                </c:pt>
                <c:pt idx="124">
                  <c:v>1986</c:v>
                </c:pt>
                <c:pt idx="125">
                  <c:v>1987</c:v>
                </c:pt>
                <c:pt idx="126">
                  <c:v>1988</c:v>
                </c:pt>
                <c:pt idx="127">
                  <c:v>1989</c:v>
                </c:pt>
                <c:pt idx="128">
                  <c:v>1990</c:v>
                </c:pt>
                <c:pt idx="129">
                  <c:v>1991</c:v>
                </c:pt>
                <c:pt idx="130">
                  <c:v>1992</c:v>
                </c:pt>
                <c:pt idx="131">
                  <c:v>1993</c:v>
                </c:pt>
                <c:pt idx="132">
                  <c:v>1994</c:v>
                </c:pt>
                <c:pt idx="133">
                  <c:v>1995</c:v>
                </c:pt>
                <c:pt idx="134">
                  <c:v>1996</c:v>
                </c:pt>
                <c:pt idx="135">
                  <c:v>1997</c:v>
                </c:pt>
                <c:pt idx="136">
                  <c:v>1998</c:v>
                </c:pt>
                <c:pt idx="137">
                  <c:v>1999</c:v>
                </c:pt>
                <c:pt idx="138">
                  <c:v>2000</c:v>
                </c:pt>
                <c:pt idx="139">
                  <c:v>2001</c:v>
                </c:pt>
                <c:pt idx="140">
                  <c:v>2002</c:v>
                </c:pt>
                <c:pt idx="141">
                  <c:v>2003</c:v>
                </c:pt>
                <c:pt idx="142">
                  <c:v>2004</c:v>
                </c:pt>
                <c:pt idx="143">
                  <c:v>2005</c:v>
                </c:pt>
                <c:pt idx="144">
                  <c:v>2006</c:v>
                </c:pt>
                <c:pt idx="145">
                  <c:v>2007</c:v>
                </c:pt>
                <c:pt idx="146">
                  <c:v>2008</c:v>
                </c:pt>
                <c:pt idx="147">
                  <c:v>2009</c:v>
                </c:pt>
                <c:pt idx="148">
                  <c:v>2010</c:v>
                </c:pt>
                <c:pt idx="149">
                  <c:v>2011</c:v>
                </c:pt>
                <c:pt idx="150">
                  <c:v>2012</c:v>
                </c:pt>
                <c:pt idx="151">
                  <c:v>2013</c:v>
                </c:pt>
                <c:pt idx="152">
                  <c:v>2014</c:v>
                </c:pt>
                <c:pt idx="153">
                  <c:v>2015</c:v>
                </c:pt>
                <c:pt idx="154">
                  <c:v>2016</c:v>
                </c:pt>
                <c:pt idx="155">
                  <c:v>2017</c:v>
                </c:pt>
                <c:pt idx="156">
                  <c:v>2018</c:v>
                </c:pt>
                <c:pt idx="157">
                  <c:v>2019</c:v>
                </c:pt>
                <c:pt idx="158">
                  <c:v>2020</c:v>
                </c:pt>
                <c:pt idx="159">
                  <c:v>2021</c:v>
                </c:pt>
              </c:strCache>
            </c:strRef>
          </c:cat>
          <c:val>
            <c:numRef>
              <c:f>'160anni'!$B$2:$B$161</c:f>
              <c:numCache>
                <c:formatCode>#,##0</c:formatCode>
                <c:ptCount val="160"/>
                <c:pt idx="0">
                  <c:v>26328</c:v>
                </c:pt>
                <c:pt idx="1">
                  <c:v>26507</c:v>
                </c:pt>
                <c:pt idx="2">
                  <c:v>26712</c:v>
                </c:pt>
                <c:pt idx="3">
                  <c:v>26915</c:v>
                </c:pt>
                <c:pt idx="4">
                  <c:v>27131</c:v>
                </c:pt>
                <c:pt idx="5">
                  <c:v>27381</c:v>
                </c:pt>
                <c:pt idx="6">
                  <c:v>27440</c:v>
                </c:pt>
                <c:pt idx="7">
                  <c:v>27561</c:v>
                </c:pt>
                <c:pt idx="8">
                  <c:v>27801</c:v>
                </c:pt>
                <c:pt idx="9">
                  <c:v>27974</c:v>
                </c:pt>
                <c:pt idx="10">
                  <c:v>28151</c:v>
                </c:pt>
                <c:pt idx="11">
                  <c:v>28314</c:v>
                </c:pt>
                <c:pt idx="12">
                  <c:v>28459</c:v>
                </c:pt>
                <c:pt idx="13">
                  <c:v>28551</c:v>
                </c:pt>
                <c:pt idx="14">
                  <c:v>28709</c:v>
                </c:pt>
                <c:pt idx="15">
                  <c:v>28964</c:v>
                </c:pt>
                <c:pt idx="16">
                  <c:v>29169</c:v>
                </c:pt>
                <c:pt idx="17">
                  <c:v>29334</c:v>
                </c:pt>
                <c:pt idx="18">
                  <c:v>29516</c:v>
                </c:pt>
                <c:pt idx="19">
                  <c:v>29552</c:v>
                </c:pt>
                <c:pt idx="20">
                  <c:v>29791</c:v>
                </c:pt>
                <c:pt idx="21">
                  <c:v>30005</c:v>
                </c:pt>
                <c:pt idx="22">
                  <c:v>30221</c:v>
                </c:pt>
                <c:pt idx="23">
                  <c:v>30511</c:v>
                </c:pt>
                <c:pt idx="24">
                  <c:v>30776</c:v>
                </c:pt>
                <c:pt idx="25">
                  <c:v>30937</c:v>
                </c:pt>
                <c:pt idx="26">
                  <c:v>31160</c:v>
                </c:pt>
                <c:pt idx="27">
                  <c:v>31325</c:v>
                </c:pt>
                <c:pt idx="28">
                  <c:v>31611</c:v>
                </c:pt>
                <c:pt idx="29">
                  <c:v>31792</c:v>
                </c:pt>
                <c:pt idx="30">
                  <c:v>31992</c:v>
                </c:pt>
                <c:pt idx="31">
                  <c:v>32189</c:v>
                </c:pt>
                <c:pt idx="32">
                  <c:v>32417</c:v>
                </c:pt>
                <c:pt idx="33">
                  <c:v>32608</c:v>
                </c:pt>
                <c:pt idx="34">
                  <c:v>32770</c:v>
                </c:pt>
                <c:pt idx="35">
                  <c:v>32955</c:v>
                </c:pt>
                <c:pt idx="36">
                  <c:v>33200</c:v>
                </c:pt>
                <c:pt idx="37">
                  <c:v>33369</c:v>
                </c:pt>
                <c:pt idx="38">
                  <c:v>33605</c:v>
                </c:pt>
                <c:pt idx="39">
                  <c:v>33739</c:v>
                </c:pt>
                <c:pt idx="40">
                  <c:v>34015</c:v>
                </c:pt>
                <c:pt idx="41">
                  <c:v>34316</c:v>
                </c:pt>
                <c:pt idx="42">
                  <c:v>34555</c:v>
                </c:pt>
                <c:pt idx="43">
                  <c:v>34875</c:v>
                </c:pt>
                <c:pt idx="44">
                  <c:v>35147</c:v>
                </c:pt>
                <c:pt idx="45">
                  <c:v>35446</c:v>
                </c:pt>
                <c:pt idx="46">
                  <c:v>35742</c:v>
                </c:pt>
                <c:pt idx="47">
                  <c:v>36055</c:v>
                </c:pt>
                <c:pt idx="48">
                  <c:v>36370</c:v>
                </c:pt>
                <c:pt idx="49">
                  <c:v>36774</c:v>
                </c:pt>
                <c:pt idx="50">
                  <c:v>37059</c:v>
                </c:pt>
                <c:pt idx="51">
                  <c:v>37241</c:v>
                </c:pt>
                <c:pt idx="52">
                  <c:v>37255</c:v>
                </c:pt>
                <c:pt idx="53">
                  <c:v>37797</c:v>
                </c:pt>
                <c:pt idx="54">
                  <c:v>38166</c:v>
                </c:pt>
                <c:pt idx="55">
                  <c:v>38118</c:v>
                </c:pt>
                <c:pt idx="56">
                  <c:v>37844</c:v>
                </c:pt>
                <c:pt idx="57">
                  <c:v>37195</c:v>
                </c:pt>
                <c:pt idx="58">
                  <c:v>37304</c:v>
                </c:pt>
                <c:pt idx="59">
                  <c:v>37491</c:v>
                </c:pt>
                <c:pt idx="60">
                  <c:v>37890</c:v>
                </c:pt>
                <c:pt idx="61">
                  <c:v>38281</c:v>
                </c:pt>
                <c:pt idx="62">
                  <c:v>38629</c:v>
                </c:pt>
                <c:pt idx="63">
                  <c:v>38990</c:v>
                </c:pt>
                <c:pt idx="64">
                  <c:v>39339</c:v>
                </c:pt>
                <c:pt idx="65">
                  <c:v>39665</c:v>
                </c:pt>
                <c:pt idx="66">
                  <c:v>40030</c:v>
                </c:pt>
                <c:pt idx="67">
                  <c:v>40342</c:v>
                </c:pt>
                <c:pt idx="68">
                  <c:v>40595</c:v>
                </c:pt>
                <c:pt idx="69">
                  <c:v>40987</c:v>
                </c:pt>
                <c:pt idx="70">
                  <c:v>41277</c:v>
                </c:pt>
                <c:pt idx="71">
                  <c:v>41585</c:v>
                </c:pt>
                <c:pt idx="72">
                  <c:v>41921</c:v>
                </c:pt>
                <c:pt idx="73">
                  <c:v>42265</c:v>
                </c:pt>
                <c:pt idx="74">
                  <c:v>42592</c:v>
                </c:pt>
                <c:pt idx="75">
                  <c:v>42908</c:v>
                </c:pt>
                <c:pt idx="76">
                  <c:v>43228</c:v>
                </c:pt>
                <c:pt idx="77">
                  <c:v>43610</c:v>
                </c:pt>
                <c:pt idx="78">
                  <c:v>44119</c:v>
                </c:pt>
                <c:pt idx="79">
                  <c:v>44562</c:v>
                </c:pt>
                <c:pt idx="80">
                  <c:v>44885</c:v>
                </c:pt>
                <c:pt idx="81">
                  <c:v>45119</c:v>
                </c:pt>
                <c:pt idx="82">
                  <c:v>45235</c:v>
                </c:pt>
                <c:pt idx="83">
                  <c:v>45344</c:v>
                </c:pt>
                <c:pt idx="84">
                  <c:v>45540</c:v>
                </c:pt>
                <c:pt idx="85">
                  <c:v>45910</c:v>
                </c:pt>
                <c:pt idx="86">
                  <c:v>46210</c:v>
                </c:pt>
                <c:pt idx="87">
                  <c:v>46552</c:v>
                </c:pt>
                <c:pt idx="88">
                  <c:v>46914</c:v>
                </c:pt>
                <c:pt idx="89">
                  <c:v>47295</c:v>
                </c:pt>
                <c:pt idx="90">
                  <c:v>47540</c:v>
                </c:pt>
                <c:pt idx="91">
                  <c:v>47792.1</c:v>
                </c:pt>
                <c:pt idx="92">
                  <c:v>48122.6</c:v>
                </c:pt>
                <c:pt idx="93">
                  <c:v>48476.7</c:v>
                </c:pt>
                <c:pt idx="94">
                  <c:v>48788.5</c:v>
                </c:pt>
                <c:pt idx="95">
                  <c:v>49053.599999999999</c:v>
                </c:pt>
                <c:pt idx="96">
                  <c:v>49312.7</c:v>
                </c:pt>
                <c:pt idx="97">
                  <c:v>49640.1</c:v>
                </c:pt>
                <c:pt idx="98">
                  <c:v>50025.5</c:v>
                </c:pt>
                <c:pt idx="99">
                  <c:v>50373.9</c:v>
                </c:pt>
                <c:pt idx="100">
                  <c:v>50698.8</c:v>
                </c:pt>
                <c:pt idx="101">
                  <c:v>51060.1</c:v>
                </c:pt>
                <c:pt idx="102">
                  <c:v>51443.9</c:v>
                </c:pt>
                <c:pt idx="103">
                  <c:v>51906.8</c:v>
                </c:pt>
                <c:pt idx="104">
                  <c:v>52317.9</c:v>
                </c:pt>
                <c:pt idx="105">
                  <c:v>52720.1</c:v>
                </c:pt>
                <c:pt idx="106">
                  <c:v>53080.9</c:v>
                </c:pt>
                <c:pt idx="107">
                  <c:v>53390.6</c:v>
                </c:pt>
                <c:pt idx="108">
                  <c:v>53685.3</c:v>
                </c:pt>
                <c:pt idx="109">
                  <c:v>53958.400000000001</c:v>
                </c:pt>
                <c:pt idx="110">
                  <c:v>54188.578999999998</c:v>
                </c:pt>
                <c:pt idx="111">
                  <c:v>54574.110999999997</c:v>
                </c:pt>
                <c:pt idx="112">
                  <c:v>54928.7</c:v>
                </c:pt>
                <c:pt idx="113">
                  <c:v>55293.036</c:v>
                </c:pt>
                <c:pt idx="114">
                  <c:v>55588.966</c:v>
                </c:pt>
                <c:pt idx="115">
                  <c:v>55847.553</c:v>
                </c:pt>
                <c:pt idx="116">
                  <c:v>56063.269</c:v>
                </c:pt>
                <c:pt idx="117">
                  <c:v>56247.017</c:v>
                </c:pt>
                <c:pt idx="118">
                  <c:v>56388.480000000003</c:v>
                </c:pt>
                <c:pt idx="119">
                  <c:v>56479.285000000003</c:v>
                </c:pt>
                <c:pt idx="120">
                  <c:v>56524.063999999998</c:v>
                </c:pt>
                <c:pt idx="121">
                  <c:v>56563.031000000003</c:v>
                </c:pt>
                <c:pt idx="122">
                  <c:v>56565.116999999998</c:v>
                </c:pt>
                <c:pt idx="123">
                  <c:v>56588.319000000003</c:v>
                </c:pt>
                <c:pt idx="124">
                  <c:v>56597.822999999997</c:v>
                </c:pt>
                <c:pt idx="125">
                  <c:v>56594.487000000001</c:v>
                </c:pt>
                <c:pt idx="126">
                  <c:v>56609.375</c:v>
                </c:pt>
                <c:pt idx="127">
                  <c:v>56649.201000000001</c:v>
                </c:pt>
                <c:pt idx="128">
                  <c:v>56694.36</c:v>
                </c:pt>
                <c:pt idx="129">
                  <c:v>56744.118999999999</c:v>
                </c:pt>
                <c:pt idx="130">
                  <c:v>56772.923000000003</c:v>
                </c:pt>
                <c:pt idx="131">
                  <c:v>56821.25</c:v>
                </c:pt>
                <c:pt idx="132">
                  <c:v>56842.392</c:v>
                </c:pt>
                <c:pt idx="133">
                  <c:v>56844.408000000003</c:v>
                </c:pt>
                <c:pt idx="134">
                  <c:v>56844.197</c:v>
                </c:pt>
                <c:pt idx="135">
                  <c:v>56876.364000000001</c:v>
                </c:pt>
                <c:pt idx="136">
                  <c:v>56904.379000000001</c:v>
                </c:pt>
                <c:pt idx="137">
                  <c:v>56909.108999999997</c:v>
                </c:pt>
                <c:pt idx="138">
                  <c:v>56923.523999999998</c:v>
                </c:pt>
                <c:pt idx="139">
                  <c:v>56960.692000000003</c:v>
                </c:pt>
                <c:pt idx="140">
                  <c:v>56993.27</c:v>
                </c:pt>
                <c:pt idx="141">
                  <c:v>57186.377999999997</c:v>
                </c:pt>
                <c:pt idx="142">
                  <c:v>57611.99</c:v>
                </c:pt>
                <c:pt idx="143">
                  <c:v>58044.368000000002</c:v>
                </c:pt>
                <c:pt idx="144">
                  <c:v>58288.995999999999</c:v>
                </c:pt>
                <c:pt idx="145">
                  <c:v>58510.724999999999</c:v>
                </c:pt>
                <c:pt idx="146">
                  <c:v>59001.769</c:v>
                </c:pt>
                <c:pt idx="147">
                  <c:v>59420.591999999997</c:v>
                </c:pt>
                <c:pt idx="148">
                  <c:v>59690.315999999999</c:v>
                </c:pt>
                <c:pt idx="149">
                  <c:v>59948.497000000003</c:v>
                </c:pt>
                <c:pt idx="150">
                  <c:v>60105.184999999998</c:v>
                </c:pt>
                <c:pt idx="151">
                  <c:v>60277.309000000001</c:v>
                </c:pt>
                <c:pt idx="152">
                  <c:v>60345.917000000001</c:v>
                </c:pt>
                <c:pt idx="153">
                  <c:v>60295.497000000003</c:v>
                </c:pt>
                <c:pt idx="154">
                  <c:v>60163.712</c:v>
                </c:pt>
                <c:pt idx="155">
                  <c:v>60066.733999999997</c:v>
                </c:pt>
                <c:pt idx="156">
                  <c:v>59937.769</c:v>
                </c:pt>
                <c:pt idx="157">
                  <c:v>59817</c:v>
                </c:pt>
                <c:pt idx="158">
                  <c:v>59641</c:v>
                </c:pt>
                <c:pt idx="159">
                  <c:v>59236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BE9-400F-94BA-7726A1DFE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934400"/>
        <c:axId val="459939976"/>
      </c:lineChart>
      <c:catAx>
        <c:axId val="49396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3962336"/>
        <c:crosses val="autoZero"/>
        <c:auto val="1"/>
        <c:lblAlgn val="ctr"/>
        <c:lblOffset val="100"/>
        <c:tickLblSkip val="4"/>
        <c:noMultiLvlLbl val="0"/>
      </c:catAx>
      <c:valAx>
        <c:axId val="493962336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</a:rPr>
                  <a:t>Nati e Morti (migliaia)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3963320"/>
        <c:crosses val="autoZero"/>
        <c:crossBetween val="between"/>
      </c:valAx>
      <c:valAx>
        <c:axId val="4599399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Popolazione al 1° gennaio (migliaia)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9934400"/>
        <c:crosses val="max"/>
        <c:crossBetween val="between"/>
      </c:valAx>
      <c:catAx>
        <c:axId val="459934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9939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903824660758449"/>
          <c:y val="0.27793828834871426"/>
          <c:w val="0.19868106398980828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grafici!$B$2</c:f>
              <c:strCache>
                <c:ptCount val="1"/>
                <c:pt idx="0">
                  <c:v>Anno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grafici!$A$3:$A$11</c:f>
              <c:strCache>
                <c:ptCount val="9"/>
                <c:pt idx="0">
                  <c:v>Persone sole maschi</c:v>
                </c:pt>
                <c:pt idx="1">
                  <c:v>Persone sole femmine</c:v>
                </c:pt>
                <c:pt idx="2">
                  <c:v>Persone in coppia senza figli</c:v>
                </c:pt>
                <c:pt idx="3">
                  <c:v>Persone in coppia con figli</c:v>
                </c:pt>
                <c:pt idx="4">
                  <c:v>Genitori soli maschi</c:v>
                </c:pt>
                <c:pt idx="5">
                  <c:v>Genitori soli femmine</c:v>
                </c:pt>
                <c:pt idx="6">
                  <c:v>Figli</c:v>
                </c:pt>
                <c:pt idx="7">
                  <c:v>Altra posizione familiare</c:v>
                </c:pt>
                <c:pt idx="8">
                  <c:v>Totale</c:v>
                </c:pt>
              </c:strCache>
            </c:strRef>
          </c:cat>
          <c:val>
            <c:numRef>
              <c:f>grafici!$B$3:$B$10</c:f>
              <c:numCache>
                <c:formatCode>0.00</c:formatCode>
                <c:ptCount val="8"/>
                <c:pt idx="0">
                  <c:v>4.5645793494798097</c:v>
                </c:pt>
                <c:pt idx="1">
                  <c:v>7.3481905955890099</c:v>
                </c:pt>
                <c:pt idx="2">
                  <c:v>15.976281505487409</c:v>
                </c:pt>
                <c:pt idx="3">
                  <c:v>31.444135534979448</c:v>
                </c:pt>
                <c:pt idx="4">
                  <c:v>0.63765342726662499</c:v>
                </c:pt>
                <c:pt idx="5">
                  <c:v>3.203595587740792</c:v>
                </c:pt>
                <c:pt idx="6">
                  <c:v>31.098204870843841</c:v>
                </c:pt>
                <c:pt idx="7">
                  <c:v>5.7274606415362967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C-482B-B50D-5B21B9D0D7FD}"/>
            </c:ext>
          </c:extLst>
        </c:ser>
        <c:ser>
          <c:idx val="1"/>
          <c:order val="1"/>
          <c:tx>
            <c:strRef>
              <c:f>grafici!$C$2</c:f>
              <c:strCache>
                <c:ptCount val="1"/>
                <c:pt idx="0">
                  <c:v>Anno 2040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grafici!$A$3:$A$11</c:f>
              <c:strCache>
                <c:ptCount val="9"/>
                <c:pt idx="0">
                  <c:v>Persone sole maschi</c:v>
                </c:pt>
                <c:pt idx="1">
                  <c:v>Persone sole femmine</c:v>
                </c:pt>
                <c:pt idx="2">
                  <c:v>Persone in coppia senza figli</c:v>
                </c:pt>
                <c:pt idx="3">
                  <c:v>Persone in coppia con figli</c:v>
                </c:pt>
                <c:pt idx="4">
                  <c:v>Genitori soli maschi</c:v>
                </c:pt>
                <c:pt idx="5">
                  <c:v>Genitori soli femmine</c:v>
                </c:pt>
                <c:pt idx="6">
                  <c:v>Figli</c:v>
                </c:pt>
                <c:pt idx="7">
                  <c:v>Altra posizione familiare</c:v>
                </c:pt>
                <c:pt idx="8">
                  <c:v>Totale</c:v>
                </c:pt>
              </c:strCache>
            </c:strRef>
          </c:cat>
          <c:val>
            <c:numRef>
              <c:f>grafici!$C$3:$C$10</c:f>
              <c:numCache>
                <c:formatCode>0.00</c:formatCode>
                <c:ptCount val="8"/>
                <c:pt idx="0">
                  <c:v>5.8153052871033841</c:v>
                </c:pt>
                <c:pt idx="1">
                  <c:v>10.722881379654686</c:v>
                </c:pt>
                <c:pt idx="2">
                  <c:v>20.722355805622158</c:v>
                </c:pt>
                <c:pt idx="3">
                  <c:v>26.338914129772228</c:v>
                </c:pt>
                <c:pt idx="4">
                  <c:v>1.0498912575901174</c:v>
                </c:pt>
                <c:pt idx="5">
                  <c:v>3.5716183167120548</c:v>
                </c:pt>
                <c:pt idx="6">
                  <c:v>25.819824081230895</c:v>
                </c:pt>
                <c:pt idx="7">
                  <c:v>5.9592097423144796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3C-482B-B50D-5B21B9D0D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395872"/>
        <c:axId val="1"/>
        <c:axId val="0"/>
      </c:bar3DChart>
      <c:catAx>
        <c:axId val="31639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 sz="1600" dirty="0" smtClean="0"/>
                  <a:t>Percentuale</a:t>
                </a:r>
                <a:endParaRPr lang="it-IT" sz="1600" dirty="0"/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6395872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b="1"/>
              <a:t>Variazione</a:t>
            </a:r>
            <a:r>
              <a:rPr lang="it-IT" sz="2000" b="1" baseline="0"/>
              <a:t> % 2020-2040</a:t>
            </a:r>
            <a:endParaRPr lang="it-IT" sz="20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AAD-404E-B9DB-F22333CA5D71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AAD-404E-B9DB-F22333CA5D7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AAD-404E-B9DB-F22333CA5D7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AAD-404E-B9DB-F22333CA5D71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AAD-404E-B9DB-F22333CA5D7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5AAD-404E-B9DB-F22333CA5D7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5AAD-404E-B9DB-F22333CA5D7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5AAD-404E-B9DB-F22333CA5D7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5AAD-404E-B9DB-F22333CA5D71}"/>
              </c:ext>
            </c:extLst>
          </c:dPt>
          <c:dLbls>
            <c:dLbl>
              <c:idx val="6"/>
              <c:layout>
                <c:manualLayout>
                  <c:x val="2.7777777777777779E-3"/>
                  <c:y val="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AAD-404E-B9DB-F22333CA5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grafici!$A$3:$A$11</c:f>
              <c:strCache>
                <c:ptCount val="9"/>
                <c:pt idx="0">
                  <c:v>Persone sole maschi</c:v>
                </c:pt>
                <c:pt idx="1">
                  <c:v>Persone sole femmine</c:v>
                </c:pt>
                <c:pt idx="2">
                  <c:v>Persone in coppia senza figli</c:v>
                </c:pt>
                <c:pt idx="3">
                  <c:v>Persone in coppia con figli</c:v>
                </c:pt>
                <c:pt idx="4">
                  <c:v>Genitori soli maschi</c:v>
                </c:pt>
                <c:pt idx="5">
                  <c:v>Genitori soli femmine</c:v>
                </c:pt>
                <c:pt idx="6">
                  <c:v>Figli</c:v>
                </c:pt>
                <c:pt idx="7">
                  <c:v>Altra posizione familiare</c:v>
                </c:pt>
                <c:pt idx="8">
                  <c:v>Totale</c:v>
                </c:pt>
              </c:strCache>
            </c:strRef>
          </c:cat>
          <c:val>
            <c:numRef>
              <c:f>grafici!$F$3:$F$11</c:f>
              <c:numCache>
                <c:formatCode>0.0</c:formatCode>
                <c:ptCount val="9"/>
                <c:pt idx="0">
                  <c:v>13.19233634675474</c:v>
                </c:pt>
                <c:pt idx="1">
                  <c:v>29.651144719164769</c:v>
                </c:pt>
                <c:pt idx="2">
                  <c:v>15.241443178767543</c:v>
                </c:pt>
                <c:pt idx="3">
                  <c:v>-25.577633936498202</c:v>
                </c:pt>
                <c:pt idx="4">
                  <c:v>46.286714956618646</c:v>
                </c:pt>
                <c:pt idx="5">
                  <c:v>-0.9458624459337428</c:v>
                </c:pt>
                <c:pt idx="6">
                  <c:v>-26.232812600733311</c:v>
                </c:pt>
                <c:pt idx="7">
                  <c:v>-7.557469736445654</c:v>
                </c:pt>
                <c:pt idx="8">
                  <c:v>-11.152488906540858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AAD-404E-B9DB-F22333CA5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071264"/>
        <c:axId val="1"/>
        <c:axId val="0"/>
      </c:bar3DChart>
      <c:catAx>
        <c:axId val="31707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7071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Quante famiglie nella fascia di reddito. </a:t>
            </a:r>
          </a:p>
          <a:p>
            <a:pPr>
              <a:defRPr b="1"/>
            </a:pPr>
            <a:r>
              <a:rPr lang="en-US" b="1"/>
              <a:t>Anni 2028-2019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Foglio1!$A$11</c:f>
              <c:strCache>
                <c:ptCount val="1"/>
                <c:pt idx="0">
                  <c:v>Coppie senza  figli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Foglio1!$B$2:$F$2</c:f>
              <c:strCache>
                <c:ptCount val="5"/>
                <c:pt idx="0">
                  <c:v>Bassa</c:v>
                </c:pt>
                <c:pt idx="1">
                  <c:v>Medio b.</c:v>
                </c:pt>
                <c:pt idx="2">
                  <c:v>Media</c:v>
                </c:pt>
                <c:pt idx="3">
                  <c:v>Medio a.</c:v>
                </c:pt>
                <c:pt idx="4">
                  <c:v>Alta</c:v>
                </c:pt>
              </c:strCache>
            </c:strRef>
          </c:cat>
          <c:val>
            <c:numRef>
              <c:f>Foglio1!$B$11:$F$11</c:f>
              <c:numCache>
                <c:formatCode>0.0</c:formatCode>
                <c:ptCount val="5"/>
                <c:pt idx="0">
                  <c:v>10.3</c:v>
                </c:pt>
                <c:pt idx="1">
                  <c:v>16.399999999999999</c:v>
                </c:pt>
                <c:pt idx="2">
                  <c:v>22.1</c:v>
                </c:pt>
                <c:pt idx="3">
                  <c:v>21.15</c:v>
                </c:pt>
                <c:pt idx="4">
                  <c:v>30.1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0E-4A2B-800D-F0AEDA3BABEC}"/>
            </c:ext>
          </c:extLst>
        </c:ser>
        <c:ser>
          <c:idx val="2"/>
          <c:order val="1"/>
          <c:tx>
            <c:strRef>
              <c:f>Foglio1!$A$12</c:f>
              <c:strCache>
                <c:ptCount val="1"/>
                <c:pt idx="0">
                  <c:v>Coppie con figli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Foglio1!$B$2:$F$2</c:f>
              <c:strCache>
                <c:ptCount val="5"/>
                <c:pt idx="0">
                  <c:v>Bassa</c:v>
                </c:pt>
                <c:pt idx="1">
                  <c:v>Medio b.</c:v>
                </c:pt>
                <c:pt idx="2">
                  <c:v>Media</c:v>
                </c:pt>
                <c:pt idx="3">
                  <c:v>Medio a.</c:v>
                </c:pt>
                <c:pt idx="4">
                  <c:v>Alta</c:v>
                </c:pt>
              </c:strCache>
            </c:strRef>
          </c:cat>
          <c:val>
            <c:numRef>
              <c:f>Foglio1!$B$12:$F$12</c:f>
              <c:numCache>
                <c:formatCode>0.0</c:formatCode>
                <c:ptCount val="5"/>
                <c:pt idx="0">
                  <c:v>21.35</c:v>
                </c:pt>
                <c:pt idx="1">
                  <c:v>21.35</c:v>
                </c:pt>
                <c:pt idx="2">
                  <c:v>19.200000000000003</c:v>
                </c:pt>
                <c:pt idx="3">
                  <c:v>20.05</c:v>
                </c:pt>
                <c:pt idx="4">
                  <c:v>18.149999999999999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0E-4A2B-800D-F0AEDA3BABEC}"/>
            </c:ext>
          </c:extLst>
        </c:ser>
        <c:ser>
          <c:idx val="0"/>
          <c:order val="2"/>
          <c:tx>
            <c:strRef>
              <c:f>Foglio1!$A$13</c:f>
              <c:strCache>
                <c:ptCount val="1"/>
                <c:pt idx="0">
                  <c:v>Monogenitori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Foglio1!$B$2:$F$2</c:f>
              <c:strCache>
                <c:ptCount val="5"/>
                <c:pt idx="0">
                  <c:v>Bassa</c:v>
                </c:pt>
                <c:pt idx="1">
                  <c:v>Medio b.</c:v>
                </c:pt>
                <c:pt idx="2">
                  <c:v>Media</c:v>
                </c:pt>
                <c:pt idx="3">
                  <c:v>Medio a.</c:v>
                </c:pt>
                <c:pt idx="4">
                  <c:v>Alta</c:v>
                </c:pt>
              </c:strCache>
            </c:strRef>
          </c:cat>
          <c:val>
            <c:numRef>
              <c:f>Foglio1!$B$13:$F$13</c:f>
              <c:numCache>
                <c:formatCode>0.0</c:formatCode>
                <c:ptCount val="5"/>
                <c:pt idx="0">
                  <c:v>30.299999999999997</c:v>
                </c:pt>
                <c:pt idx="1">
                  <c:v>20.85</c:v>
                </c:pt>
                <c:pt idx="2">
                  <c:v>18.700000000000003</c:v>
                </c:pt>
                <c:pt idx="3">
                  <c:v>15.9</c:v>
                </c:pt>
                <c:pt idx="4">
                  <c:v>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0E-4A2B-800D-F0AEDA3BA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840360"/>
        <c:axId val="357833144"/>
      </c:lineChart>
      <c:catAx>
        <c:axId val="357840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Fascia di reddito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7833144"/>
        <c:crosses val="autoZero"/>
        <c:auto val="1"/>
        <c:lblAlgn val="ctr"/>
        <c:lblOffset val="100"/>
        <c:noMultiLvlLbl val="0"/>
      </c:catAx>
      <c:valAx>
        <c:axId val="35783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% famiglie nella fascia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7840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Quante famiglie nella fascia</a:t>
            </a:r>
            <a:r>
              <a:rPr lang="en-US" sz="1600" b="1" baseline="0"/>
              <a:t> di reddito. Anni 2018-2019</a:t>
            </a:r>
            <a:endParaRPr lang="en-US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1124679470430603"/>
          <c:y val="0.1008269768982646"/>
          <c:w val="0.68187407768007946"/>
          <c:h val="0.70290432305887529"/>
        </c:manualLayout>
      </c:layout>
      <c:lineChart>
        <c:grouping val="standard"/>
        <c:varyColors val="0"/>
        <c:ser>
          <c:idx val="0"/>
          <c:order val="0"/>
          <c:tx>
            <c:strRef>
              <c:f>Foglio1!$A$42</c:f>
              <c:strCache>
                <c:ptCount val="1"/>
                <c:pt idx="0">
                  <c:v>Nessun minore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Foglio1!$B$40:$F$41</c:f>
              <c:strCache>
                <c:ptCount val="5"/>
                <c:pt idx="0">
                  <c:v>Bassa</c:v>
                </c:pt>
                <c:pt idx="1">
                  <c:v>Medio b.</c:v>
                </c:pt>
                <c:pt idx="2">
                  <c:v>Media</c:v>
                </c:pt>
                <c:pt idx="3">
                  <c:v>Medio a.</c:v>
                </c:pt>
                <c:pt idx="4">
                  <c:v>Alta</c:v>
                </c:pt>
              </c:strCache>
            </c:strRef>
          </c:cat>
          <c:val>
            <c:numRef>
              <c:f>Foglio1!$B$54:$F$54</c:f>
              <c:numCache>
                <c:formatCode>0.0</c:formatCode>
                <c:ptCount val="5"/>
                <c:pt idx="0">
                  <c:v>15.55</c:v>
                </c:pt>
                <c:pt idx="1">
                  <c:v>17.399999999999999</c:v>
                </c:pt>
                <c:pt idx="2">
                  <c:v>20.8</c:v>
                </c:pt>
                <c:pt idx="3">
                  <c:v>21.85</c:v>
                </c:pt>
                <c:pt idx="4">
                  <c:v>24.35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11-409F-A421-BFFA32BA9841}"/>
            </c:ext>
          </c:extLst>
        </c:ser>
        <c:ser>
          <c:idx val="1"/>
          <c:order val="1"/>
          <c:tx>
            <c:strRef>
              <c:f>Foglio1!$A$43</c:f>
              <c:strCache>
                <c:ptCount val="1"/>
                <c:pt idx="0">
                  <c:v>Un minore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Foglio1!$B$40:$F$41</c:f>
              <c:strCache>
                <c:ptCount val="5"/>
                <c:pt idx="0">
                  <c:v>Bassa</c:v>
                </c:pt>
                <c:pt idx="1">
                  <c:v>Medio b.</c:v>
                </c:pt>
                <c:pt idx="2">
                  <c:v>Media</c:v>
                </c:pt>
                <c:pt idx="3">
                  <c:v>Medio a.</c:v>
                </c:pt>
                <c:pt idx="4">
                  <c:v>Alta</c:v>
                </c:pt>
              </c:strCache>
            </c:strRef>
          </c:cat>
          <c:val>
            <c:numRef>
              <c:f>Foglio1!$B$55:$F$55</c:f>
              <c:numCache>
                <c:formatCode>0.0</c:formatCode>
                <c:ptCount val="5"/>
                <c:pt idx="0">
                  <c:v>24.95</c:v>
                </c:pt>
                <c:pt idx="1">
                  <c:v>21.75</c:v>
                </c:pt>
                <c:pt idx="2">
                  <c:v>19.350000000000001</c:v>
                </c:pt>
                <c:pt idx="3">
                  <c:v>18.549999999999997</c:v>
                </c:pt>
                <c:pt idx="4">
                  <c:v>15.45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11-409F-A421-BFFA32BA9841}"/>
            </c:ext>
          </c:extLst>
        </c:ser>
        <c:ser>
          <c:idx val="2"/>
          <c:order val="2"/>
          <c:tx>
            <c:strRef>
              <c:f>Foglio1!$A$44</c:f>
              <c:strCache>
                <c:ptCount val="1"/>
                <c:pt idx="0">
                  <c:v>Due minori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Foglio1!$B$40:$F$41</c:f>
              <c:strCache>
                <c:ptCount val="5"/>
                <c:pt idx="0">
                  <c:v>Bassa</c:v>
                </c:pt>
                <c:pt idx="1">
                  <c:v>Medio b.</c:v>
                </c:pt>
                <c:pt idx="2">
                  <c:v>Media</c:v>
                </c:pt>
                <c:pt idx="3">
                  <c:v>Medio a.</c:v>
                </c:pt>
                <c:pt idx="4">
                  <c:v>Alta</c:v>
                </c:pt>
              </c:strCache>
            </c:strRef>
          </c:cat>
          <c:val>
            <c:numRef>
              <c:f>Foglio1!$B$56:$F$56</c:f>
              <c:numCache>
                <c:formatCode>0.0</c:formatCode>
                <c:ptCount val="5"/>
                <c:pt idx="0">
                  <c:v>26.15</c:v>
                </c:pt>
                <c:pt idx="1">
                  <c:v>25.05</c:v>
                </c:pt>
                <c:pt idx="2">
                  <c:v>18.899999999999999</c:v>
                </c:pt>
                <c:pt idx="3">
                  <c:v>17.649999999999999</c:v>
                </c:pt>
                <c:pt idx="4">
                  <c:v>12.350000000000001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11-409F-A421-BFFA32BA9841}"/>
            </c:ext>
          </c:extLst>
        </c:ser>
        <c:ser>
          <c:idx val="3"/>
          <c:order val="3"/>
          <c:tx>
            <c:strRef>
              <c:f>Foglio1!$A$45</c:f>
              <c:strCache>
                <c:ptCount val="1"/>
                <c:pt idx="0">
                  <c:v>Tre o più minori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Foglio1!$B$40:$F$41</c:f>
              <c:strCache>
                <c:ptCount val="5"/>
                <c:pt idx="0">
                  <c:v>Bassa</c:v>
                </c:pt>
                <c:pt idx="1">
                  <c:v>Medio b.</c:v>
                </c:pt>
                <c:pt idx="2">
                  <c:v>Media</c:v>
                </c:pt>
                <c:pt idx="3">
                  <c:v>Medio a.</c:v>
                </c:pt>
                <c:pt idx="4">
                  <c:v>Alta</c:v>
                </c:pt>
              </c:strCache>
            </c:strRef>
          </c:cat>
          <c:val>
            <c:numRef>
              <c:f>Foglio1!$B$57:$F$57</c:f>
              <c:numCache>
                <c:formatCode>0.0</c:formatCode>
                <c:ptCount val="5"/>
                <c:pt idx="0">
                  <c:v>37.75</c:v>
                </c:pt>
                <c:pt idx="1">
                  <c:v>29.549999999999997</c:v>
                </c:pt>
                <c:pt idx="2">
                  <c:v>15.75</c:v>
                </c:pt>
                <c:pt idx="3">
                  <c:v>8.8999999999999986</c:v>
                </c:pt>
                <c:pt idx="4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11-409F-A421-BFFA32BA9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577400"/>
        <c:axId val="391579368"/>
      </c:lineChart>
      <c:catAx>
        <c:axId val="391577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Fascia di reddito </a:t>
                </a:r>
              </a:p>
            </c:rich>
          </c:tx>
          <c:layout>
            <c:manualLayout>
              <c:xMode val="edge"/>
              <c:yMode val="edge"/>
              <c:x val="0.32288462707945037"/>
              <c:y val="0.878680462033400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1579368"/>
        <c:crosses val="autoZero"/>
        <c:auto val="1"/>
        <c:lblAlgn val="ctr"/>
        <c:lblOffset val="100"/>
        <c:noMultiLvlLbl val="0"/>
      </c:catAx>
      <c:valAx>
        <c:axId val="39157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% famiglie  nella fascia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157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'2021'!$B$39</c:f>
              <c:strCache>
                <c:ptCount val="1"/>
                <c:pt idx="0">
                  <c:v>Nati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'2021'!$A$40:$A$48</c:f>
              <c:strCache>
                <c:ptCount val="9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</c:strCache>
            </c:strRef>
          </c:cat>
          <c:val>
            <c:numRef>
              <c:f>'2021'!$B$40:$B$48</c:f>
              <c:numCache>
                <c:formatCode>General</c:formatCode>
                <c:ptCount val="9"/>
                <c:pt idx="0">
                  <c:v>36647</c:v>
                </c:pt>
                <c:pt idx="1">
                  <c:v>30628</c:v>
                </c:pt>
                <c:pt idx="2">
                  <c:v>33079</c:v>
                </c:pt>
                <c:pt idx="3">
                  <c:v>31650</c:v>
                </c:pt>
                <c:pt idx="4">
                  <c:v>33899</c:v>
                </c:pt>
                <c:pt idx="5">
                  <c:v>33751</c:v>
                </c:pt>
                <c:pt idx="6">
                  <c:v>37387</c:v>
                </c:pt>
                <c:pt idx="7">
                  <c:v>37132</c:v>
                </c:pt>
                <c:pt idx="8">
                  <c:v>38502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139-4C5D-A0A7-24C442C13CC6}"/>
            </c:ext>
          </c:extLst>
        </c:ser>
        <c:ser>
          <c:idx val="1"/>
          <c:order val="1"/>
          <c:tx>
            <c:strRef>
              <c:f>'2021'!$C$39</c:f>
              <c:strCache>
                <c:ptCount val="1"/>
                <c:pt idx="0">
                  <c:v>Nati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'2021'!$A$40:$A$48</c:f>
              <c:strCache>
                <c:ptCount val="9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</c:strCache>
            </c:strRef>
          </c:cat>
          <c:val>
            <c:numRef>
              <c:f>'2021'!$C$40:$C$48</c:f>
              <c:numCache>
                <c:formatCode>General</c:formatCode>
                <c:ptCount val="9"/>
                <c:pt idx="0">
                  <c:v>35918</c:v>
                </c:pt>
                <c:pt idx="1">
                  <c:v>31994</c:v>
                </c:pt>
                <c:pt idx="2">
                  <c:v>31757</c:v>
                </c:pt>
                <c:pt idx="3">
                  <c:v>30157</c:v>
                </c:pt>
                <c:pt idx="4">
                  <c:v>32060</c:v>
                </c:pt>
                <c:pt idx="5">
                  <c:v>33132</c:v>
                </c:pt>
                <c:pt idx="6">
                  <c:v>36295</c:v>
                </c:pt>
                <c:pt idx="7">
                  <c:v>36014</c:v>
                </c:pt>
                <c:pt idx="8">
                  <c:v>37596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139-4C5D-A0A7-24C442C13CC6}"/>
            </c:ext>
          </c:extLst>
        </c:ser>
        <c:ser>
          <c:idx val="2"/>
          <c:order val="2"/>
          <c:tx>
            <c:strRef>
              <c:f>'2021'!$D$39</c:f>
              <c:strCache>
                <c:ptCount val="1"/>
                <c:pt idx="0">
                  <c:v>Nati 2021</c:v>
                </c:pt>
              </c:strCache>
            </c:strRef>
          </c:tx>
          <c:spPr>
            <a:ln w="539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'2021'!$A$40:$A$48</c:f>
              <c:strCache>
                <c:ptCount val="9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</c:strCache>
            </c:strRef>
          </c:cat>
          <c:val>
            <c:numRef>
              <c:f>'2021'!$D$40:$D$48</c:f>
              <c:numCache>
                <c:formatCode>General</c:formatCode>
                <c:ptCount val="9"/>
                <c:pt idx="0">
                  <c:v>31166</c:v>
                </c:pt>
                <c:pt idx="1">
                  <c:v>29681</c:v>
                </c:pt>
                <c:pt idx="2">
                  <c:v>33448</c:v>
                </c:pt>
                <c:pt idx="3">
                  <c:v>30457</c:v>
                </c:pt>
                <c:pt idx="4">
                  <c:v>31116</c:v>
                </c:pt>
                <c:pt idx="5">
                  <c:v>31224</c:v>
                </c:pt>
                <c:pt idx="6">
                  <c:v>34299</c:v>
                </c:pt>
                <c:pt idx="7">
                  <c:v>35036</c:v>
                </c:pt>
                <c:pt idx="8">
                  <c:v>36694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139-4C5D-A0A7-24C442C13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329496"/>
        <c:axId val="1"/>
      </c:lineChart>
      <c:catAx>
        <c:axId val="44432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4329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30568892221434"/>
          <c:y val="2.5428331875182269E-2"/>
          <c:w val="0.73448251640320295"/>
          <c:h val="0.70218358121901425"/>
        </c:manualLayout>
      </c:layout>
      <c:lineChart>
        <c:grouping val="standard"/>
        <c:varyColors val="0"/>
        <c:ser>
          <c:idx val="0"/>
          <c:order val="0"/>
          <c:tx>
            <c:v>Nati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77777777777777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1C-40C0-83D6-1C6B1077E42C}"/>
                </c:ext>
              </c:extLst>
            </c:dLbl>
            <c:dLbl>
              <c:idx val="37"/>
              <c:layout>
                <c:manualLayout>
                  <c:x val="-2.2222222222222223E-2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1C-40C0-83D6-1C6B1077E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Foglio1!$A$4:$A$53</c:f>
              <c:numCache>
                <c:formatCode>General</c:formatCode>
                <c:ptCount val="5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  <c:pt idx="30">
                  <c:v>2051</c:v>
                </c:pt>
                <c:pt idx="31">
                  <c:v>2052</c:v>
                </c:pt>
                <c:pt idx="32">
                  <c:v>2053</c:v>
                </c:pt>
                <c:pt idx="33">
                  <c:v>2054</c:v>
                </c:pt>
                <c:pt idx="34">
                  <c:v>2055</c:v>
                </c:pt>
                <c:pt idx="35">
                  <c:v>2056</c:v>
                </c:pt>
                <c:pt idx="36">
                  <c:v>2057</c:v>
                </c:pt>
                <c:pt idx="37">
                  <c:v>2058</c:v>
                </c:pt>
                <c:pt idx="38">
                  <c:v>2059</c:v>
                </c:pt>
                <c:pt idx="39">
                  <c:v>2060</c:v>
                </c:pt>
                <c:pt idx="40">
                  <c:v>2061</c:v>
                </c:pt>
                <c:pt idx="41">
                  <c:v>2062</c:v>
                </c:pt>
                <c:pt idx="42">
                  <c:v>2063</c:v>
                </c:pt>
                <c:pt idx="43">
                  <c:v>2064</c:v>
                </c:pt>
                <c:pt idx="44">
                  <c:v>2065</c:v>
                </c:pt>
                <c:pt idx="45">
                  <c:v>2066</c:v>
                </c:pt>
                <c:pt idx="46">
                  <c:v>2067</c:v>
                </c:pt>
                <c:pt idx="47">
                  <c:v>2068</c:v>
                </c:pt>
                <c:pt idx="48">
                  <c:v>2069</c:v>
                </c:pt>
                <c:pt idx="49">
                  <c:v>2070</c:v>
                </c:pt>
              </c:numCache>
            </c:numRef>
          </c:cat>
          <c:val>
            <c:numRef>
              <c:f>Foglio1!$E$4:$E$53</c:f>
              <c:numCache>
                <c:formatCode>0</c:formatCode>
                <c:ptCount val="50"/>
                <c:pt idx="0">
                  <c:v>390.779</c:v>
                </c:pt>
                <c:pt idx="1">
                  <c:v>395.41899999999998</c:v>
                </c:pt>
                <c:pt idx="2">
                  <c:v>400.37</c:v>
                </c:pt>
                <c:pt idx="3">
                  <c:v>404.964</c:v>
                </c:pt>
                <c:pt idx="4">
                  <c:v>408.17099999999999</c:v>
                </c:pt>
                <c:pt idx="5">
                  <c:v>410.25599999999997</c:v>
                </c:pt>
                <c:pt idx="6">
                  <c:v>412.221</c:v>
                </c:pt>
                <c:pt idx="7">
                  <c:v>412.791</c:v>
                </c:pt>
                <c:pt idx="8">
                  <c:v>413.49599999999998</c:v>
                </c:pt>
                <c:pt idx="9">
                  <c:v>414.27600000000001</c:v>
                </c:pt>
                <c:pt idx="10">
                  <c:v>415.50200000000001</c:v>
                </c:pt>
                <c:pt idx="11">
                  <c:v>416.86</c:v>
                </c:pt>
                <c:pt idx="12">
                  <c:v>417.91399999999999</c:v>
                </c:pt>
                <c:pt idx="13">
                  <c:v>419.19</c:v>
                </c:pt>
                <c:pt idx="14">
                  <c:v>420.28100000000001</c:v>
                </c:pt>
                <c:pt idx="15">
                  <c:v>421.35300000000001</c:v>
                </c:pt>
                <c:pt idx="16">
                  <c:v>421.72800000000001</c:v>
                </c:pt>
                <c:pt idx="17">
                  <c:v>421.95499999999998</c:v>
                </c:pt>
                <c:pt idx="18">
                  <c:v>421.34899999999999</c:v>
                </c:pt>
                <c:pt idx="19">
                  <c:v>420.43</c:v>
                </c:pt>
                <c:pt idx="20">
                  <c:v>419.029</c:v>
                </c:pt>
                <c:pt idx="21">
                  <c:v>416.81599999999997</c:v>
                </c:pt>
                <c:pt idx="22">
                  <c:v>413.77800000000002</c:v>
                </c:pt>
                <c:pt idx="23">
                  <c:v>410.49900000000002</c:v>
                </c:pt>
                <c:pt idx="24">
                  <c:v>406.18599999999998</c:v>
                </c:pt>
                <c:pt idx="25">
                  <c:v>401.52499999999998</c:v>
                </c:pt>
                <c:pt idx="26">
                  <c:v>396.47</c:v>
                </c:pt>
                <c:pt idx="27">
                  <c:v>391.18</c:v>
                </c:pt>
                <c:pt idx="28">
                  <c:v>385.94400000000002</c:v>
                </c:pt>
                <c:pt idx="29">
                  <c:v>380.42200000000003</c:v>
                </c:pt>
                <c:pt idx="30">
                  <c:v>375.44499999999999</c:v>
                </c:pt>
                <c:pt idx="31">
                  <c:v>370.83800000000002</c:v>
                </c:pt>
                <c:pt idx="32">
                  <c:v>366.541</c:v>
                </c:pt>
                <c:pt idx="33">
                  <c:v>362.733</c:v>
                </c:pt>
                <c:pt idx="34">
                  <c:v>359.91699999999997</c:v>
                </c:pt>
                <c:pt idx="35">
                  <c:v>357.75900000000001</c:v>
                </c:pt>
                <c:pt idx="36">
                  <c:v>356.38799999999998</c:v>
                </c:pt>
                <c:pt idx="37">
                  <c:v>355.733</c:v>
                </c:pt>
                <c:pt idx="38">
                  <c:v>355.68</c:v>
                </c:pt>
                <c:pt idx="39">
                  <c:v>356.084</c:v>
                </c:pt>
                <c:pt idx="40">
                  <c:v>356.23399999999998</c:v>
                </c:pt>
                <c:pt idx="41">
                  <c:v>357.08</c:v>
                </c:pt>
                <c:pt idx="42">
                  <c:v>357.65699999999998</c:v>
                </c:pt>
                <c:pt idx="43">
                  <c:v>358.726</c:v>
                </c:pt>
                <c:pt idx="44">
                  <c:v>359.06200000000001</c:v>
                </c:pt>
                <c:pt idx="45">
                  <c:v>360.02</c:v>
                </c:pt>
                <c:pt idx="46">
                  <c:v>360.65800000000002</c:v>
                </c:pt>
                <c:pt idx="47">
                  <c:v>361.11200000000002</c:v>
                </c:pt>
                <c:pt idx="48">
                  <c:v>360.67700000000002</c:v>
                </c:pt>
                <c:pt idx="49">
                  <c:v>360.24900000000002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1C-40C0-83D6-1C6B1077E42C}"/>
            </c:ext>
          </c:extLst>
        </c:ser>
        <c:ser>
          <c:idx val="1"/>
          <c:order val="1"/>
          <c:tx>
            <c:v>Morti</c:v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22222222222223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1C-40C0-83D6-1C6B1077E42C}"/>
                </c:ext>
              </c:extLst>
            </c:dLbl>
            <c:dLbl>
              <c:idx val="37"/>
              <c:layout>
                <c:manualLayout>
                  <c:x val="-6.1111111111111109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A1C-40C0-83D6-1C6B1077E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Foglio1!$A$4:$A$53</c:f>
              <c:numCache>
                <c:formatCode>General</c:formatCode>
                <c:ptCount val="5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  <c:pt idx="30">
                  <c:v>2051</c:v>
                </c:pt>
                <c:pt idx="31">
                  <c:v>2052</c:v>
                </c:pt>
                <c:pt idx="32">
                  <c:v>2053</c:v>
                </c:pt>
                <c:pt idx="33">
                  <c:v>2054</c:v>
                </c:pt>
                <c:pt idx="34">
                  <c:v>2055</c:v>
                </c:pt>
                <c:pt idx="35">
                  <c:v>2056</c:v>
                </c:pt>
                <c:pt idx="36">
                  <c:v>2057</c:v>
                </c:pt>
                <c:pt idx="37">
                  <c:v>2058</c:v>
                </c:pt>
                <c:pt idx="38">
                  <c:v>2059</c:v>
                </c:pt>
                <c:pt idx="39">
                  <c:v>2060</c:v>
                </c:pt>
                <c:pt idx="40">
                  <c:v>2061</c:v>
                </c:pt>
                <c:pt idx="41">
                  <c:v>2062</c:v>
                </c:pt>
                <c:pt idx="42">
                  <c:v>2063</c:v>
                </c:pt>
                <c:pt idx="43">
                  <c:v>2064</c:v>
                </c:pt>
                <c:pt idx="44">
                  <c:v>2065</c:v>
                </c:pt>
                <c:pt idx="45">
                  <c:v>2066</c:v>
                </c:pt>
                <c:pt idx="46">
                  <c:v>2067</c:v>
                </c:pt>
                <c:pt idx="47">
                  <c:v>2068</c:v>
                </c:pt>
                <c:pt idx="48">
                  <c:v>2069</c:v>
                </c:pt>
                <c:pt idx="49">
                  <c:v>2070</c:v>
                </c:pt>
              </c:numCache>
            </c:numRef>
          </c:cat>
          <c:val>
            <c:numRef>
              <c:f>Foglio1!$F$4:$F$53</c:f>
              <c:numCache>
                <c:formatCode>0</c:formatCode>
                <c:ptCount val="50"/>
                <c:pt idx="0">
                  <c:v>696.40599999999995</c:v>
                </c:pt>
                <c:pt idx="1">
                  <c:v>691.42600000000004</c:v>
                </c:pt>
                <c:pt idx="2">
                  <c:v>687.54399999999998</c:v>
                </c:pt>
                <c:pt idx="3">
                  <c:v>683.42399999999998</c:v>
                </c:pt>
                <c:pt idx="4">
                  <c:v>681.60799999999995</c:v>
                </c:pt>
                <c:pt idx="5">
                  <c:v>680.29700000000003</c:v>
                </c:pt>
                <c:pt idx="6">
                  <c:v>680.11400000000003</c:v>
                </c:pt>
                <c:pt idx="7">
                  <c:v>682.97199999999998</c:v>
                </c:pt>
                <c:pt idx="8">
                  <c:v>686.18299999999999</c:v>
                </c:pt>
                <c:pt idx="9">
                  <c:v>689.79</c:v>
                </c:pt>
                <c:pt idx="10">
                  <c:v>693.29</c:v>
                </c:pt>
                <c:pt idx="11">
                  <c:v>697.26599999999996</c:v>
                </c:pt>
                <c:pt idx="12">
                  <c:v>701.00800000000004</c:v>
                </c:pt>
                <c:pt idx="13">
                  <c:v>705.27200000000005</c:v>
                </c:pt>
                <c:pt idx="14">
                  <c:v>709.46500000000003</c:v>
                </c:pt>
                <c:pt idx="15">
                  <c:v>714.19899999999996</c:v>
                </c:pt>
                <c:pt idx="16">
                  <c:v>718.90099999999995</c:v>
                </c:pt>
                <c:pt idx="17">
                  <c:v>723.83100000000002</c:v>
                </c:pt>
                <c:pt idx="18">
                  <c:v>729.09199999999998</c:v>
                </c:pt>
                <c:pt idx="19">
                  <c:v>734.60400000000004</c:v>
                </c:pt>
                <c:pt idx="20">
                  <c:v>739.94200000000001</c:v>
                </c:pt>
                <c:pt idx="21">
                  <c:v>745.68499999999995</c:v>
                </c:pt>
                <c:pt idx="22">
                  <c:v>751.72199999999998</c:v>
                </c:pt>
                <c:pt idx="23">
                  <c:v>757.69299999999998</c:v>
                </c:pt>
                <c:pt idx="24">
                  <c:v>763.60900000000004</c:v>
                </c:pt>
                <c:pt idx="25">
                  <c:v>770.21100000000001</c:v>
                </c:pt>
                <c:pt idx="26">
                  <c:v>776.91499999999996</c:v>
                </c:pt>
                <c:pt idx="27">
                  <c:v>783.85299999999995</c:v>
                </c:pt>
                <c:pt idx="28">
                  <c:v>791.12400000000002</c:v>
                </c:pt>
                <c:pt idx="29">
                  <c:v>798.32299999999998</c:v>
                </c:pt>
                <c:pt idx="30">
                  <c:v>805.39700000000005</c:v>
                </c:pt>
                <c:pt idx="31">
                  <c:v>812.20600000000002</c:v>
                </c:pt>
                <c:pt idx="32">
                  <c:v>818.49800000000005</c:v>
                </c:pt>
                <c:pt idx="33">
                  <c:v>823.94500000000005</c:v>
                </c:pt>
                <c:pt idx="34">
                  <c:v>828.64700000000005</c:v>
                </c:pt>
                <c:pt idx="35">
                  <c:v>831.94200000000001</c:v>
                </c:pt>
                <c:pt idx="36">
                  <c:v>834.048</c:v>
                </c:pt>
                <c:pt idx="37">
                  <c:v>834.84400000000005</c:v>
                </c:pt>
                <c:pt idx="38">
                  <c:v>833.86199999999997</c:v>
                </c:pt>
                <c:pt idx="39">
                  <c:v>831.81</c:v>
                </c:pt>
                <c:pt idx="40">
                  <c:v>828.42499999999995</c:v>
                </c:pt>
                <c:pt idx="41">
                  <c:v>823.47500000000002</c:v>
                </c:pt>
                <c:pt idx="42">
                  <c:v>817.83600000000001</c:v>
                </c:pt>
                <c:pt idx="43">
                  <c:v>810.39200000000005</c:v>
                </c:pt>
                <c:pt idx="44">
                  <c:v>801.87199999999996</c:v>
                </c:pt>
                <c:pt idx="45">
                  <c:v>793.12199999999996</c:v>
                </c:pt>
                <c:pt idx="46">
                  <c:v>782.37599999999998</c:v>
                </c:pt>
                <c:pt idx="47">
                  <c:v>771.46799999999996</c:v>
                </c:pt>
                <c:pt idx="48">
                  <c:v>760.07299999999998</c:v>
                </c:pt>
                <c:pt idx="49">
                  <c:v>748.22799999999995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A1C-40C0-83D6-1C6B1077E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142704"/>
        <c:axId val="470141064"/>
      </c:lineChart>
      <c:lineChart>
        <c:grouping val="standard"/>
        <c:varyColors val="0"/>
        <c:ser>
          <c:idx val="2"/>
          <c:order val="2"/>
          <c:tx>
            <c:strRef>
              <c:f>Foglio1!$G$2</c:f>
              <c:strCache>
                <c:ptCount val="1"/>
                <c:pt idx="0">
                  <c:v>Popolazione 1° gennaio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888888888888888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A1C-40C0-83D6-1C6B1077E42C}"/>
                </c:ext>
              </c:extLst>
            </c:dLbl>
            <c:dLbl>
              <c:idx val="49"/>
              <c:layout>
                <c:manualLayout>
                  <c:x val="-7.2222222222222215E-2"/>
                  <c:y val="3.2407407407407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A1C-40C0-83D6-1C6B1077E42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Foglio1!$A$3:$A$53</c:f>
              <c:numCache>
                <c:formatCode>General</c:formatCode>
                <c:ptCount val="5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</c:numCache>
            </c:numRef>
          </c:cat>
          <c:val>
            <c:numRef>
              <c:f>Foglio1!$H$4:$H$53</c:f>
              <c:numCache>
                <c:formatCode>0</c:formatCode>
                <c:ptCount val="50"/>
                <c:pt idx="0">
                  <c:v>59249.171000000002</c:v>
                </c:pt>
                <c:pt idx="1">
                  <c:v>59084.843000000001</c:v>
                </c:pt>
                <c:pt idx="2">
                  <c:v>58928.122000000003</c:v>
                </c:pt>
                <c:pt idx="3">
                  <c:v>58779.256999999998</c:v>
                </c:pt>
                <c:pt idx="4">
                  <c:v>58637.737999999998</c:v>
                </c:pt>
                <c:pt idx="5">
                  <c:v>58500.589</c:v>
                </c:pt>
                <c:pt idx="6">
                  <c:v>58365.663</c:v>
                </c:pt>
                <c:pt idx="7">
                  <c:v>58231.82</c:v>
                </c:pt>
                <c:pt idx="8">
                  <c:v>58094.606</c:v>
                </c:pt>
                <c:pt idx="9">
                  <c:v>57955.008999999998</c:v>
                </c:pt>
                <c:pt idx="10">
                  <c:v>57812.607000000004</c:v>
                </c:pt>
                <c:pt idx="11">
                  <c:v>57667.767999999996</c:v>
                </c:pt>
                <c:pt idx="12">
                  <c:v>57520.082999999999</c:v>
                </c:pt>
                <c:pt idx="13">
                  <c:v>57369.381999999998</c:v>
                </c:pt>
                <c:pt idx="14">
                  <c:v>57215.413</c:v>
                </c:pt>
                <c:pt idx="15">
                  <c:v>57057.987999999998</c:v>
                </c:pt>
                <c:pt idx="16">
                  <c:v>56896.76</c:v>
                </c:pt>
                <c:pt idx="17">
                  <c:v>56731.12</c:v>
                </c:pt>
                <c:pt idx="18">
                  <c:v>56560.754999999997</c:v>
                </c:pt>
                <c:pt idx="19">
                  <c:v>56384.288999999997</c:v>
                </c:pt>
                <c:pt idx="20">
                  <c:v>56200.667999999998</c:v>
                </c:pt>
                <c:pt idx="21">
                  <c:v>56010.065999999999</c:v>
                </c:pt>
                <c:pt idx="22">
                  <c:v>55811.125</c:v>
                </c:pt>
                <c:pt idx="23">
                  <c:v>55602.485000000001</c:v>
                </c:pt>
                <c:pt idx="24">
                  <c:v>55384.673999999999</c:v>
                </c:pt>
                <c:pt idx="25">
                  <c:v>55156.466999999997</c:v>
                </c:pt>
                <c:pt idx="26">
                  <c:v>54916.546000000002</c:v>
                </c:pt>
                <c:pt idx="27">
                  <c:v>54664.175000000003</c:v>
                </c:pt>
                <c:pt idx="28">
                  <c:v>54399.343999999997</c:v>
                </c:pt>
                <c:pt idx="29">
                  <c:v>54121.309000000001</c:v>
                </c:pt>
                <c:pt idx="30">
                  <c:v>53830.385999999999</c:v>
                </c:pt>
                <c:pt idx="31">
                  <c:v>53527.25</c:v>
                </c:pt>
                <c:pt idx="32">
                  <c:v>53212.142</c:v>
                </c:pt>
                <c:pt idx="33">
                  <c:v>52886.735000000001</c:v>
                </c:pt>
                <c:pt idx="34">
                  <c:v>52551.637999999999</c:v>
                </c:pt>
                <c:pt idx="35">
                  <c:v>52208.722000000002</c:v>
                </c:pt>
                <c:pt idx="36">
                  <c:v>51860.311999999998</c:v>
                </c:pt>
                <c:pt idx="37">
                  <c:v>51508.466999999997</c:v>
                </c:pt>
                <c:pt idx="38">
                  <c:v>51154.392</c:v>
                </c:pt>
                <c:pt idx="39">
                  <c:v>50800.775999999998</c:v>
                </c:pt>
                <c:pt idx="40">
                  <c:v>50449.089</c:v>
                </c:pt>
                <c:pt idx="41">
                  <c:v>50100.747000000003</c:v>
                </c:pt>
                <c:pt idx="42">
                  <c:v>49757.608999999997</c:v>
                </c:pt>
                <c:pt idx="43">
                  <c:v>49420.623</c:v>
                </c:pt>
                <c:pt idx="44">
                  <c:v>49091.207000000002</c:v>
                </c:pt>
                <c:pt idx="45">
                  <c:v>48770.004000000001</c:v>
                </c:pt>
                <c:pt idx="46">
                  <c:v>48458.311000000002</c:v>
                </c:pt>
                <c:pt idx="47">
                  <c:v>48156.993000000002</c:v>
                </c:pt>
                <c:pt idx="48">
                  <c:v>47866.686999999998</c:v>
                </c:pt>
                <c:pt idx="49">
                  <c:v>47586.173999999999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A1C-40C0-83D6-1C6B1077E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969864"/>
        <c:axId val="470970520"/>
      </c:lineChart>
      <c:catAx>
        <c:axId val="47014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0141064"/>
        <c:crosses val="autoZero"/>
        <c:auto val="1"/>
        <c:lblAlgn val="ctr"/>
        <c:lblOffset val="100"/>
        <c:noMultiLvlLbl val="0"/>
      </c:catAx>
      <c:valAx>
        <c:axId val="470141064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 b="1" dirty="0" smtClean="0"/>
                  <a:t>Nati e Morti (Migliaia)</a:t>
                </a:r>
                <a:endParaRPr lang="it-IT" sz="12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0142704"/>
        <c:crosses val="autoZero"/>
        <c:crossBetween val="between"/>
        <c:majorUnit val="100"/>
      </c:valAx>
      <c:valAx>
        <c:axId val="470970520"/>
        <c:scaling>
          <c:orientation val="minMax"/>
          <c:max val="6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 b="1" dirty="0" smtClean="0"/>
                  <a:t>Popolazione 1° gennaio (migliaia)</a:t>
                </a:r>
                <a:endParaRPr lang="it-IT" sz="1200" b="1" dirty="0"/>
              </a:p>
            </c:rich>
          </c:tx>
          <c:layout>
            <c:manualLayout>
              <c:xMode val="edge"/>
              <c:yMode val="edge"/>
              <c:x val="0.95147013228271682"/>
              <c:y val="0.1723339267725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0969864"/>
        <c:crosses val="max"/>
        <c:crossBetween val="between"/>
        <c:majorUnit val="5000"/>
      </c:valAx>
      <c:catAx>
        <c:axId val="470969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0970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8983300586116"/>
          <c:y val="1.4513059320066196E-2"/>
          <c:w val="0.87366797055484036"/>
          <c:h val="0.84135537392311299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50-64   (28/30)</c:v>
                </c:pt>
              </c:strCache>
            </c:strRef>
          </c:tx>
          <c:spPr>
            <a:ln w="34925" cap="rnd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Foglio1!$A$2:$A$52</c:f>
              <c:numCache>
                <c:formatCode>General</c:formatCode>
                <c:ptCount val="5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</c:numCache>
            </c:numRef>
          </c:cat>
          <c:val>
            <c:numRef>
              <c:f>Foglio1!$B$2:$B$52</c:f>
              <c:numCache>
                <c:formatCode>General</c:formatCode>
                <c:ptCount val="51"/>
                <c:pt idx="0">
                  <c:v>13307545</c:v>
                </c:pt>
                <c:pt idx="1">
                  <c:v>13434882</c:v>
                </c:pt>
                <c:pt idx="2">
                  <c:v>13597665</c:v>
                </c:pt>
                <c:pt idx="3">
                  <c:v>13738072</c:v>
                </c:pt>
                <c:pt idx="4">
                  <c:v>13863963</c:v>
                </c:pt>
                <c:pt idx="5">
                  <c:v>13962353</c:v>
                </c:pt>
                <c:pt idx="6">
                  <c:v>14006677</c:v>
                </c:pt>
                <c:pt idx="7">
                  <c:v>13986405</c:v>
                </c:pt>
                <c:pt idx="8">
                  <c:v>13915524</c:v>
                </c:pt>
                <c:pt idx="9">
                  <c:v>13791581</c:v>
                </c:pt>
                <c:pt idx="10">
                  <c:v>13571789</c:v>
                </c:pt>
                <c:pt idx="11">
                  <c:v>13344425</c:v>
                </c:pt>
                <c:pt idx="12">
                  <c:v>13100281</c:v>
                </c:pt>
                <c:pt idx="13">
                  <c:v>12862579</c:v>
                </c:pt>
                <c:pt idx="14">
                  <c:v>12608269</c:v>
                </c:pt>
                <c:pt idx="15">
                  <c:v>12338736</c:v>
                </c:pt>
                <c:pt idx="16">
                  <c:v>12084347</c:v>
                </c:pt>
                <c:pt idx="17">
                  <c:v>11805585</c:v>
                </c:pt>
                <c:pt idx="18">
                  <c:v>11536149</c:v>
                </c:pt>
                <c:pt idx="19">
                  <c:v>11291396</c:v>
                </c:pt>
                <c:pt idx="20">
                  <c:v>11030468</c:v>
                </c:pt>
                <c:pt idx="21">
                  <c:v>10809146</c:v>
                </c:pt>
                <c:pt idx="22">
                  <c:v>10617797</c:v>
                </c:pt>
                <c:pt idx="23">
                  <c:v>10466110</c:v>
                </c:pt>
                <c:pt idx="24">
                  <c:v>10316435</c:v>
                </c:pt>
                <c:pt idx="25">
                  <c:v>10197330</c:v>
                </c:pt>
                <c:pt idx="26">
                  <c:v>10097038</c:v>
                </c:pt>
                <c:pt idx="27">
                  <c:v>10018702</c:v>
                </c:pt>
                <c:pt idx="28">
                  <c:v>9947190</c:v>
                </c:pt>
                <c:pt idx="29">
                  <c:v>9903836</c:v>
                </c:pt>
                <c:pt idx="30">
                  <c:v>9869453</c:v>
                </c:pt>
                <c:pt idx="31">
                  <c:v>9852447</c:v>
                </c:pt>
                <c:pt idx="32">
                  <c:v>9840150</c:v>
                </c:pt>
                <c:pt idx="33">
                  <c:v>9822254</c:v>
                </c:pt>
                <c:pt idx="34">
                  <c:v>9794696</c:v>
                </c:pt>
                <c:pt idx="35">
                  <c:v>9784144</c:v>
                </c:pt>
                <c:pt idx="36">
                  <c:v>9764551</c:v>
                </c:pt>
                <c:pt idx="37">
                  <c:v>9757861</c:v>
                </c:pt>
                <c:pt idx="38">
                  <c:v>9745821</c:v>
                </c:pt>
                <c:pt idx="39">
                  <c:v>9756967</c:v>
                </c:pt>
                <c:pt idx="40">
                  <c:v>9769297</c:v>
                </c:pt>
                <c:pt idx="41">
                  <c:v>9776011</c:v>
                </c:pt>
                <c:pt idx="42">
                  <c:v>9761582</c:v>
                </c:pt>
                <c:pt idx="43">
                  <c:v>9736229</c:v>
                </c:pt>
                <c:pt idx="44">
                  <c:v>9682917</c:v>
                </c:pt>
                <c:pt idx="45">
                  <c:v>9622818</c:v>
                </c:pt>
                <c:pt idx="46">
                  <c:v>9541086</c:v>
                </c:pt>
                <c:pt idx="47">
                  <c:v>9460121</c:v>
                </c:pt>
                <c:pt idx="48">
                  <c:v>9372032</c:v>
                </c:pt>
                <c:pt idx="49">
                  <c:v>9260424</c:v>
                </c:pt>
                <c:pt idx="50">
                  <c:v>9123358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76-4E39-ABDD-38DF5296669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65-79   (15/18)</c:v>
                </c:pt>
              </c:strCache>
            </c:strRef>
          </c:tx>
          <c:spPr>
            <a:ln w="34925" cap="rnd">
              <a:solidFill>
                <a:srgbClr val="952639"/>
              </a:solidFill>
              <a:round/>
            </a:ln>
            <a:effectLst/>
          </c:spPr>
          <c:marker>
            <c:symbol val="none"/>
          </c:marker>
          <c:dLbls>
            <c:dLbl>
              <c:idx val="49"/>
              <c:layout>
                <c:manualLayout>
                  <c:x val="-3.2176057572874506E-2"/>
                  <c:y val="-9.5308896565855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76-4E39-ABDD-38DF5296669C}"/>
                </c:ext>
              </c:extLst>
            </c:dLbl>
            <c:dLbl>
              <c:idx val="50"/>
              <c:layout>
                <c:manualLayout>
                  <c:x val="-5.0804301430854605E-2"/>
                  <c:y val="8.0868154661937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E76-4E39-ABDD-38DF529666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Foglio1!$A$2:$A$52</c:f>
              <c:numCache>
                <c:formatCode>General</c:formatCode>
                <c:ptCount val="5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</c:numCache>
            </c:numRef>
          </c:cat>
          <c:val>
            <c:numRef>
              <c:f>Foglio1!$C$2:$C$52</c:f>
              <c:numCache>
                <c:formatCode>General</c:formatCode>
                <c:ptCount val="51"/>
                <c:pt idx="0">
                  <c:v>9439387</c:v>
                </c:pt>
                <c:pt idx="1">
                  <c:v>9435956</c:v>
                </c:pt>
                <c:pt idx="2">
                  <c:v>9536118</c:v>
                </c:pt>
                <c:pt idx="3">
                  <c:v>9659873</c:v>
                </c:pt>
                <c:pt idx="4">
                  <c:v>9792528</c:v>
                </c:pt>
                <c:pt idx="5">
                  <c:v>9967978</c:v>
                </c:pt>
                <c:pt idx="6">
                  <c:v>10177967</c:v>
                </c:pt>
                <c:pt idx="7">
                  <c:v>10284769</c:v>
                </c:pt>
                <c:pt idx="8">
                  <c:v>10412733</c:v>
                </c:pt>
                <c:pt idx="9">
                  <c:v>10560445</c:v>
                </c:pt>
                <c:pt idx="10">
                  <c:v>10793275</c:v>
                </c:pt>
                <c:pt idx="11">
                  <c:v>11018055</c:v>
                </c:pt>
                <c:pt idx="12">
                  <c:v>11264438</c:v>
                </c:pt>
                <c:pt idx="13">
                  <c:v>11500096</c:v>
                </c:pt>
                <c:pt idx="14">
                  <c:v>11722561</c:v>
                </c:pt>
                <c:pt idx="15">
                  <c:v>11924612</c:v>
                </c:pt>
                <c:pt idx="16">
                  <c:v>12093286</c:v>
                </c:pt>
                <c:pt idx="17">
                  <c:v>12258123</c:v>
                </c:pt>
                <c:pt idx="18">
                  <c:v>12401225</c:v>
                </c:pt>
                <c:pt idx="19">
                  <c:v>12528788</c:v>
                </c:pt>
                <c:pt idx="20">
                  <c:v>12632994</c:v>
                </c:pt>
                <c:pt idx="21">
                  <c:v>12686375</c:v>
                </c:pt>
                <c:pt idx="22">
                  <c:v>12680304</c:v>
                </c:pt>
                <c:pt idx="23">
                  <c:v>12627165</c:v>
                </c:pt>
                <c:pt idx="24">
                  <c:v>12526947</c:v>
                </c:pt>
                <c:pt idx="25">
                  <c:v>12343675</c:v>
                </c:pt>
                <c:pt idx="26">
                  <c:v>12151837</c:v>
                </c:pt>
                <c:pt idx="27">
                  <c:v>11944789</c:v>
                </c:pt>
                <c:pt idx="28">
                  <c:v>11743211</c:v>
                </c:pt>
                <c:pt idx="29">
                  <c:v>11526006</c:v>
                </c:pt>
                <c:pt idx="30">
                  <c:v>11295946</c:v>
                </c:pt>
                <c:pt idx="31">
                  <c:v>11078203</c:v>
                </c:pt>
                <c:pt idx="32">
                  <c:v>10839153</c:v>
                </c:pt>
                <c:pt idx="33">
                  <c:v>10609282</c:v>
                </c:pt>
                <c:pt idx="34">
                  <c:v>10403291</c:v>
                </c:pt>
                <c:pt idx="35">
                  <c:v>10184075</c:v>
                </c:pt>
                <c:pt idx="36">
                  <c:v>10000386</c:v>
                </c:pt>
                <c:pt idx="37">
                  <c:v>9842289</c:v>
                </c:pt>
                <c:pt idx="38">
                  <c:v>9719477</c:v>
                </c:pt>
                <c:pt idx="39">
                  <c:v>9596827</c:v>
                </c:pt>
                <c:pt idx="40">
                  <c:v>9500016</c:v>
                </c:pt>
                <c:pt idx="41">
                  <c:v>9419602</c:v>
                </c:pt>
                <c:pt idx="42">
                  <c:v>9358843</c:v>
                </c:pt>
                <c:pt idx="43">
                  <c:v>9304784</c:v>
                </c:pt>
                <c:pt idx="44">
                  <c:v>9275804</c:v>
                </c:pt>
                <c:pt idx="45">
                  <c:v>9254626</c:v>
                </c:pt>
                <c:pt idx="46">
                  <c:v>9249205</c:v>
                </c:pt>
                <c:pt idx="47">
                  <c:v>9246502</c:v>
                </c:pt>
                <c:pt idx="48">
                  <c:v>9238264</c:v>
                </c:pt>
                <c:pt idx="49">
                  <c:v>9222161</c:v>
                </c:pt>
                <c:pt idx="50">
                  <c:v>9221335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76-4E39-ABDD-38DF5296669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80-89     (7/10)</c:v>
                </c:pt>
              </c:strCache>
            </c:strRef>
          </c:tx>
          <c:spPr>
            <a:ln w="28575" cap="rnd">
              <a:solidFill>
                <a:srgbClr val="008169"/>
              </a:solidFill>
              <a:prstDash val="sysDash"/>
              <a:round/>
            </a:ln>
            <a:effectLst/>
          </c:spPr>
          <c:marker>
            <c:symbol val="triangle"/>
            <c:size val="6"/>
            <c:spPr>
              <a:solidFill>
                <a:srgbClr val="008169"/>
              </a:solidFill>
              <a:ln w="9525">
                <a:solidFill>
                  <a:srgbClr val="008169"/>
                </a:solidFill>
              </a:ln>
              <a:effectLst/>
            </c:spPr>
          </c:marker>
          <c:dLbls>
            <c:dLbl>
              <c:idx val="50"/>
              <c:layout>
                <c:manualLayout>
                  <c:x val="-7.2819498717558093E-2"/>
                  <c:y val="4.043407733096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E76-4E39-ABDD-38DF529666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Foglio1!$A$2:$A$52</c:f>
              <c:numCache>
                <c:formatCode>General</c:formatCode>
                <c:ptCount val="5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</c:numCache>
            </c:numRef>
          </c:cat>
          <c:val>
            <c:numRef>
              <c:f>Foglio1!$D$2:$D$52</c:f>
              <c:numCache>
                <c:formatCode>General</c:formatCode>
                <c:ptCount val="51"/>
                <c:pt idx="0">
                  <c:v>3628160</c:v>
                </c:pt>
                <c:pt idx="1">
                  <c:v>3657322</c:v>
                </c:pt>
                <c:pt idx="2">
                  <c:v>3668298</c:v>
                </c:pt>
                <c:pt idx="3">
                  <c:v>3675054</c:v>
                </c:pt>
                <c:pt idx="4">
                  <c:v>3678385</c:v>
                </c:pt>
                <c:pt idx="5">
                  <c:v>3672163</c:v>
                </c:pt>
                <c:pt idx="6">
                  <c:v>3647891</c:v>
                </c:pt>
                <c:pt idx="7">
                  <c:v>3759974</c:v>
                </c:pt>
                <c:pt idx="8">
                  <c:v>3855906</c:v>
                </c:pt>
                <c:pt idx="9">
                  <c:v>3944889</c:v>
                </c:pt>
                <c:pt idx="10">
                  <c:v>4001762</c:v>
                </c:pt>
                <c:pt idx="11">
                  <c:v>4051412</c:v>
                </c:pt>
                <c:pt idx="12">
                  <c:v>4103878</c:v>
                </c:pt>
                <c:pt idx="13">
                  <c:v>4157077</c:v>
                </c:pt>
                <c:pt idx="14">
                  <c:v>4214359</c:v>
                </c:pt>
                <c:pt idx="15">
                  <c:v>4296192</c:v>
                </c:pt>
                <c:pt idx="16">
                  <c:v>4388380</c:v>
                </c:pt>
                <c:pt idx="17">
                  <c:v>4423783</c:v>
                </c:pt>
                <c:pt idx="18">
                  <c:v>4472585</c:v>
                </c:pt>
                <c:pt idx="19">
                  <c:v>4522084</c:v>
                </c:pt>
                <c:pt idx="20">
                  <c:v>4612248</c:v>
                </c:pt>
                <c:pt idx="21">
                  <c:v>4718113</c:v>
                </c:pt>
                <c:pt idx="22">
                  <c:v>4851784</c:v>
                </c:pt>
                <c:pt idx="23">
                  <c:v>4993395</c:v>
                </c:pt>
                <c:pt idx="24">
                  <c:v>5149102</c:v>
                </c:pt>
                <c:pt idx="25">
                  <c:v>5332243</c:v>
                </c:pt>
                <c:pt idx="26">
                  <c:v>5494787</c:v>
                </c:pt>
                <c:pt idx="27">
                  <c:v>5646821</c:v>
                </c:pt>
                <c:pt idx="28">
                  <c:v>5779867</c:v>
                </c:pt>
                <c:pt idx="29">
                  <c:v>5900456</c:v>
                </c:pt>
                <c:pt idx="30">
                  <c:v>6006013</c:v>
                </c:pt>
                <c:pt idx="31">
                  <c:v>6078626</c:v>
                </c:pt>
                <c:pt idx="32">
                  <c:v>6142792</c:v>
                </c:pt>
                <c:pt idx="33">
                  <c:v>6189220</c:v>
                </c:pt>
                <c:pt idx="34">
                  <c:v>6213802</c:v>
                </c:pt>
                <c:pt idx="35">
                  <c:v>6217549</c:v>
                </c:pt>
                <c:pt idx="36">
                  <c:v>6199763</c:v>
                </c:pt>
                <c:pt idx="37">
                  <c:v>6151416</c:v>
                </c:pt>
                <c:pt idx="38">
                  <c:v>6081270</c:v>
                </c:pt>
                <c:pt idx="39">
                  <c:v>5996539</c:v>
                </c:pt>
                <c:pt idx="40">
                  <c:v>5881562</c:v>
                </c:pt>
                <c:pt idx="41">
                  <c:v>5764976</c:v>
                </c:pt>
                <c:pt idx="42">
                  <c:v>5636646</c:v>
                </c:pt>
                <c:pt idx="43">
                  <c:v>5516044</c:v>
                </c:pt>
                <c:pt idx="44">
                  <c:v>5387881</c:v>
                </c:pt>
                <c:pt idx="45">
                  <c:v>5256519</c:v>
                </c:pt>
                <c:pt idx="46">
                  <c:v>5141300</c:v>
                </c:pt>
                <c:pt idx="47">
                  <c:v>5036863</c:v>
                </c:pt>
                <c:pt idx="48">
                  <c:v>4954351</c:v>
                </c:pt>
                <c:pt idx="49">
                  <c:v>4900930</c:v>
                </c:pt>
                <c:pt idx="50">
                  <c:v>4860290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76-4E39-ABDD-38DF5296669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90e+        (&lt;5)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31"/>
              <c:layout>
                <c:manualLayout>
                  <c:x val="-4.064344114468358E-2"/>
                  <c:y val="-4.33222257117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E76-4E39-ABDD-38DF5296669C}"/>
                </c:ext>
              </c:extLst>
            </c:dLbl>
            <c:dLbl>
              <c:idx val="50"/>
              <c:layout>
                <c:manualLayout>
                  <c:x val="-1.3547813714894653E-2"/>
                  <c:y val="8.6644451423504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E76-4E39-ABDD-38DF529666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Foglio1!$A$2:$A$52</c:f>
              <c:numCache>
                <c:formatCode>General</c:formatCode>
                <c:ptCount val="5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  <c:pt idx="41">
                  <c:v>2061</c:v>
                </c:pt>
                <c:pt idx="42">
                  <c:v>2062</c:v>
                </c:pt>
                <c:pt idx="43">
                  <c:v>2063</c:v>
                </c:pt>
                <c:pt idx="44">
                  <c:v>2064</c:v>
                </c:pt>
                <c:pt idx="45">
                  <c:v>2065</c:v>
                </c:pt>
                <c:pt idx="46">
                  <c:v>2066</c:v>
                </c:pt>
                <c:pt idx="47">
                  <c:v>2067</c:v>
                </c:pt>
                <c:pt idx="48">
                  <c:v>2068</c:v>
                </c:pt>
                <c:pt idx="49">
                  <c:v>2069</c:v>
                </c:pt>
                <c:pt idx="50">
                  <c:v>2070</c:v>
                </c:pt>
              </c:numCache>
            </c:numRef>
          </c:cat>
          <c:val>
            <c:numRef>
              <c:f>Foglio1!$E$2:$E$52</c:f>
              <c:numCache>
                <c:formatCode>General</c:formatCode>
                <c:ptCount val="51"/>
                <c:pt idx="0">
                  <c:v>791544</c:v>
                </c:pt>
                <c:pt idx="1">
                  <c:v>812497</c:v>
                </c:pt>
                <c:pt idx="2">
                  <c:v>835451</c:v>
                </c:pt>
                <c:pt idx="3">
                  <c:v>855478</c:v>
                </c:pt>
                <c:pt idx="4">
                  <c:v>878254</c:v>
                </c:pt>
                <c:pt idx="5">
                  <c:v>904041</c:v>
                </c:pt>
                <c:pt idx="6">
                  <c:v>932075</c:v>
                </c:pt>
                <c:pt idx="7">
                  <c:v>951821</c:v>
                </c:pt>
                <c:pt idx="8">
                  <c:v>981327</c:v>
                </c:pt>
                <c:pt idx="9">
                  <c:v>1022968</c:v>
                </c:pt>
                <c:pt idx="10">
                  <c:v>1064719</c:v>
                </c:pt>
                <c:pt idx="11">
                  <c:v>1103672</c:v>
                </c:pt>
                <c:pt idx="12">
                  <c:v>1114706</c:v>
                </c:pt>
                <c:pt idx="13">
                  <c:v>1121681</c:v>
                </c:pt>
                <c:pt idx="14">
                  <c:v>1128623</c:v>
                </c:pt>
                <c:pt idx="15">
                  <c:v>1132321</c:v>
                </c:pt>
                <c:pt idx="16">
                  <c:v>1129377</c:v>
                </c:pt>
                <c:pt idx="17">
                  <c:v>1189143</c:v>
                </c:pt>
                <c:pt idx="18">
                  <c:v>1242491</c:v>
                </c:pt>
                <c:pt idx="19">
                  <c:v>1296208</c:v>
                </c:pt>
                <c:pt idx="20">
                  <c:v>1331877</c:v>
                </c:pt>
                <c:pt idx="21">
                  <c:v>1361706</c:v>
                </c:pt>
                <c:pt idx="22">
                  <c:v>1378745</c:v>
                </c:pt>
                <c:pt idx="23">
                  <c:v>1394816</c:v>
                </c:pt>
                <c:pt idx="24">
                  <c:v>1413648</c:v>
                </c:pt>
                <c:pt idx="25">
                  <c:v>1444209</c:v>
                </c:pt>
                <c:pt idx="26">
                  <c:v>1476759</c:v>
                </c:pt>
                <c:pt idx="27">
                  <c:v>1512351</c:v>
                </c:pt>
                <c:pt idx="28">
                  <c:v>1551148</c:v>
                </c:pt>
                <c:pt idx="29">
                  <c:v>1589975</c:v>
                </c:pt>
                <c:pt idx="30">
                  <c:v>1639735</c:v>
                </c:pt>
                <c:pt idx="31">
                  <c:v>1693062</c:v>
                </c:pt>
                <c:pt idx="32">
                  <c:v>1752213</c:v>
                </c:pt>
                <c:pt idx="33">
                  <c:v>1812440</c:v>
                </c:pt>
                <c:pt idx="34">
                  <c:v>1878905</c:v>
                </c:pt>
                <c:pt idx="35">
                  <c:v>1962780</c:v>
                </c:pt>
                <c:pt idx="36">
                  <c:v>2032014</c:v>
                </c:pt>
                <c:pt idx="37">
                  <c:v>2094157</c:v>
                </c:pt>
                <c:pt idx="38">
                  <c:v>2145850</c:v>
                </c:pt>
                <c:pt idx="39">
                  <c:v>2189849</c:v>
                </c:pt>
                <c:pt idx="40">
                  <c:v>2232132</c:v>
                </c:pt>
                <c:pt idx="41">
                  <c:v>2259337</c:v>
                </c:pt>
                <c:pt idx="42">
                  <c:v>2287740</c:v>
                </c:pt>
                <c:pt idx="43">
                  <c:v>2309833</c:v>
                </c:pt>
                <c:pt idx="44">
                  <c:v>2326858</c:v>
                </c:pt>
                <c:pt idx="45">
                  <c:v>2346065</c:v>
                </c:pt>
                <c:pt idx="46">
                  <c:v>2349103</c:v>
                </c:pt>
                <c:pt idx="47">
                  <c:v>2335645</c:v>
                </c:pt>
                <c:pt idx="48">
                  <c:v>2310452</c:v>
                </c:pt>
                <c:pt idx="49">
                  <c:v>2279562</c:v>
                </c:pt>
                <c:pt idx="50">
                  <c:v>2237542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E76-4E39-ABDD-38DF52966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735392"/>
        <c:axId val="672715792"/>
      </c:lineChart>
      <c:catAx>
        <c:axId val="672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672715792"/>
        <c:crosses val="autoZero"/>
        <c:auto val="1"/>
        <c:lblAlgn val="ctr"/>
        <c:lblOffset val="100"/>
        <c:tickLblSkip val="10"/>
        <c:noMultiLvlLbl val="0"/>
      </c:catAx>
      <c:valAx>
        <c:axId val="67271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672735392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="1" dirty="0" smtClean="0"/>
              <a:t>Italia: Popolazione </a:t>
            </a:r>
            <a:r>
              <a:rPr lang="it-IT" b="1" dirty="0"/>
              <a:t>over 50 al 1 Gennaio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SLIDE4!$K$3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002060"/>
            </a:solidFill>
            <a:ln w="1270">
              <a:solidFill>
                <a:schemeClr val="bg1"/>
              </a:solidFill>
            </a:ln>
            <a:effectLst/>
          </c:spPr>
          <c:invertIfNegative val="0"/>
          <c:cat>
            <c:numRef>
              <c:f>SLIDE4!$I$54:$I$104</c:f>
              <c:numCache>
                <c:formatCode>General</c:formatCode>
                <c:ptCount val="51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</c:numCache>
            </c:numRef>
          </c:cat>
          <c:val>
            <c:numRef>
              <c:f>SLIDE4!$K$54:$K$104</c:f>
              <c:numCache>
                <c:formatCode>0</c:formatCode>
                <c:ptCount val="51"/>
                <c:pt idx="0">
                  <c:v>-468337.091089055</c:v>
                </c:pt>
                <c:pt idx="1">
                  <c:v>-479684.92732216802</c:v>
                </c:pt>
                <c:pt idx="2">
                  <c:v>-475308.26758000202</c:v>
                </c:pt>
                <c:pt idx="3">
                  <c:v>-475382.462688328</c:v>
                </c:pt>
                <c:pt idx="4">
                  <c:v>-480603.39810991898</c:v>
                </c:pt>
                <c:pt idx="5">
                  <c:v>-478453.49928063498</c:v>
                </c:pt>
                <c:pt idx="6">
                  <c:v>-483206.63076897402</c:v>
                </c:pt>
                <c:pt idx="7">
                  <c:v>-449860.08950143598</c:v>
                </c:pt>
                <c:pt idx="8">
                  <c:v>-432466.52960319299</c:v>
                </c:pt>
                <c:pt idx="9">
                  <c:v>-421854.00373195799</c:v>
                </c:pt>
                <c:pt idx="10">
                  <c:v>-407073.48835981701</c:v>
                </c:pt>
                <c:pt idx="11">
                  <c:v>-395629.79954362498</c:v>
                </c:pt>
                <c:pt idx="12">
                  <c:v>-375140.22357227397</c:v>
                </c:pt>
                <c:pt idx="13">
                  <c:v>-369759.86744174</c:v>
                </c:pt>
                <c:pt idx="14">
                  <c:v>-360447.34759557899</c:v>
                </c:pt>
                <c:pt idx="15">
                  <c:v>-351292.17480699101</c:v>
                </c:pt>
                <c:pt idx="16">
                  <c:v>-343062.70167173102</c:v>
                </c:pt>
                <c:pt idx="17">
                  <c:v>-326383.90426104597</c:v>
                </c:pt>
                <c:pt idx="18">
                  <c:v>-317576.59179943101</c:v>
                </c:pt>
                <c:pt idx="19">
                  <c:v>-313795.56245031598</c:v>
                </c:pt>
                <c:pt idx="20">
                  <c:v>-322009.83848070703</c:v>
                </c:pt>
                <c:pt idx="21">
                  <c:v>-320406.59131307498</c:v>
                </c:pt>
                <c:pt idx="22">
                  <c:v>-329114.35503308399</c:v>
                </c:pt>
                <c:pt idx="23">
                  <c:v>-317330.35653438099</c:v>
                </c:pt>
                <c:pt idx="24">
                  <c:v>-310458.98794540798</c:v>
                </c:pt>
                <c:pt idx="25">
                  <c:v>-234272.953754132</c:v>
                </c:pt>
                <c:pt idx="26">
                  <c:v>-235056.54551077401</c:v>
                </c:pt>
                <c:pt idx="27">
                  <c:v>-229383.77697977601</c:v>
                </c:pt>
                <c:pt idx="28">
                  <c:v>-220995.885777288</c:v>
                </c:pt>
                <c:pt idx="29">
                  <c:v>-214149.68026399901</c:v>
                </c:pt>
                <c:pt idx="30">
                  <c:v>-226202.05973229799</c:v>
                </c:pt>
                <c:pt idx="31">
                  <c:v>-212887.52916891099</c:v>
                </c:pt>
                <c:pt idx="32">
                  <c:v>-194632.83063646499</c:v>
                </c:pt>
                <c:pt idx="33">
                  <c:v>-168328.82349052501</c:v>
                </c:pt>
                <c:pt idx="34">
                  <c:v>-144958.71928529401</c:v>
                </c:pt>
                <c:pt idx="35">
                  <c:v>-135756.01231688101</c:v>
                </c:pt>
                <c:pt idx="36">
                  <c:v>-117917.176992172</c:v>
                </c:pt>
                <c:pt idx="37">
                  <c:v>-101354.760290472</c:v>
                </c:pt>
                <c:pt idx="38">
                  <c:v>-84740.100405086094</c:v>
                </c:pt>
                <c:pt idx="39">
                  <c:v>-72412.156997684506</c:v>
                </c:pt>
                <c:pt idx="40">
                  <c:v>-61750.280109978798</c:v>
                </c:pt>
                <c:pt idx="41">
                  <c:v>-45824.387784089602</c:v>
                </c:pt>
                <c:pt idx="42">
                  <c:v>-35154.4396106528</c:v>
                </c:pt>
                <c:pt idx="43">
                  <c:v>-26733.467691006601</c:v>
                </c:pt>
                <c:pt idx="44">
                  <c:v>-19110.6357515169</c:v>
                </c:pt>
                <c:pt idx="45">
                  <c:v>-13313.5487275041</c:v>
                </c:pt>
                <c:pt idx="46">
                  <c:v>-9342.3944211141097</c:v>
                </c:pt>
                <c:pt idx="47">
                  <c:v>-6402.8567610693299</c:v>
                </c:pt>
                <c:pt idx="48">
                  <c:v>-4080.8368310334499</c:v>
                </c:pt>
                <c:pt idx="49">
                  <c:v>-2571.9829432828801</c:v>
                </c:pt>
                <c:pt idx="50">
                  <c:v>-2827.1315789314149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E-42E0-A660-DC6F71985310}"/>
            </c:ext>
          </c:extLst>
        </c:ser>
        <c:ser>
          <c:idx val="1"/>
          <c:order val="1"/>
          <c:tx>
            <c:strRef>
              <c:f>SLIDE4!$L$3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CC0066"/>
            </a:solidFill>
            <a:ln w="3175">
              <a:solidFill>
                <a:schemeClr val="bg1"/>
              </a:solidFill>
            </a:ln>
            <a:effectLst/>
          </c:spPr>
          <c:invertIfNegative val="0"/>
          <c:cat>
            <c:numRef>
              <c:f>SLIDE4!$I$54:$I$104</c:f>
              <c:numCache>
                <c:formatCode>General</c:formatCode>
                <c:ptCount val="51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</c:numCache>
            </c:numRef>
          </c:cat>
          <c:val>
            <c:numRef>
              <c:f>SLIDE4!$L$54:$L$104</c:f>
              <c:numCache>
                <c:formatCode>0</c:formatCode>
                <c:ptCount val="51"/>
                <c:pt idx="0">
                  <c:v>479170.85001424799</c:v>
                </c:pt>
                <c:pt idx="1">
                  <c:v>492769.10774909199</c:v>
                </c:pt>
                <c:pt idx="2">
                  <c:v>489604.38105119101</c:v>
                </c:pt>
                <c:pt idx="3">
                  <c:v>492810.18532111897</c:v>
                </c:pt>
                <c:pt idx="4">
                  <c:v>495536.73099099798</c:v>
                </c:pt>
                <c:pt idx="5">
                  <c:v>494639.13086980802</c:v>
                </c:pt>
                <c:pt idx="6">
                  <c:v>501591.71419083601</c:v>
                </c:pt>
                <c:pt idx="7">
                  <c:v>472615.37207369303</c:v>
                </c:pt>
                <c:pt idx="8">
                  <c:v>457497.074696147</c:v>
                </c:pt>
                <c:pt idx="9">
                  <c:v>448752.16782833397</c:v>
                </c:pt>
                <c:pt idx="10">
                  <c:v>434576.47510132799</c:v>
                </c:pt>
                <c:pt idx="11">
                  <c:v>423608.35609098501</c:v>
                </c:pt>
                <c:pt idx="12">
                  <c:v>405713.67483772797</c:v>
                </c:pt>
                <c:pt idx="13">
                  <c:v>400816.39164818899</c:v>
                </c:pt>
                <c:pt idx="14">
                  <c:v>391968.488783576</c:v>
                </c:pt>
                <c:pt idx="15">
                  <c:v>384219.980846702</c:v>
                </c:pt>
                <c:pt idx="16">
                  <c:v>378254.16596551798</c:v>
                </c:pt>
                <c:pt idx="17">
                  <c:v>358563.368950203</c:v>
                </c:pt>
                <c:pt idx="18">
                  <c:v>352818.134739345</c:v>
                </c:pt>
                <c:pt idx="19">
                  <c:v>350325.94306555903</c:v>
                </c:pt>
                <c:pt idx="20">
                  <c:v>361380.63530521002</c:v>
                </c:pt>
                <c:pt idx="21">
                  <c:v>361561.12475790503</c:v>
                </c:pt>
                <c:pt idx="22">
                  <c:v>375844.28123527998</c:v>
                </c:pt>
                <c:pt idx="23">
                  <c:v>364422.23937867</c:v>
                </c:pt>
                <c:pt idx="24">
                  <c:v>362397.79044386698</c:v>
                </c:pt>
                <c:pt idx="25">
                  <c:v>277800.204545805</c:v>
                </c:pt>
                <c:pt idx="26">
                  <c:v>283419.76942212199</c:v>
                </c:pt>
                <c:pt idx="27">
                  <c:v>284227.77770178998</c:v>
                </c:pt>
                <c:pt idx="28">
                  <c:v>278773.02852911898</c:v>
                </c:pt>
                <c:pt idx="29">
                  <c:v>276651.70924592199</c:v>
                </c:pt>
                <c:pt idx="30">
                  <c:v>298874.78578526899</c:v>
                </c:pt>
                <c:pt idx="31">
                  <c:v>286478.13424792403</c:v>
                </c:pt>
                <c:pt idx="32">
                  <c:v>270971.18049869302</c:v>
                </c:pt>
                <c:pt idx="33">
                  <c:v>242373.16293694</c:v>
                </c:pt>
                <c:pt idx="34">
                  <c:v>219359.51999714001</c:v>
                </c:pt>
                <c:pt idx="35">
                  <c:v>212621.62473236801</c:v>
                </c:pt>
                <c:pt idx="36">
                  <c:v>194521.00222760899</c:v>
                </c:pt>
                <c:pt idx="37">
                  <c:v>175312.22887055701</c:v>
                </c:pt>
                <c:pt idx="38">
                  <c:v>156709.07144003501</c:v>
                </c:pt>
                <c:pt idx="39">
                  <c:v>140911.90655210099</c:v>
                </c:pt>
                <c:pt idx="40">
                  <c:v>130038.124774492</c:v>
                </c:pt>
                <c:pt idx="41">
                  <c:v>103202.57789133899</c:v>
                </c:pt>
                <c:pt idx="42">
                  <c:v>86389.123001123706</c:v>
                </c:pt>
                <c:pt idx="43">
                  <c:v>70560.206855309501</c:v>
                </c:pt>
                <c:pt idx="44">
                  <c:v>55447.397967119097</c:v>
                </c:pt>
                <c:pt idx="45">
                  <c:v>42672.161950087102</c:v>
                </c:pt>
                <c:pt idx="46">
                  <c:v>31895.709800781999</c:v>
                </c:pt>
                <c:pt idx="47">
                  <c:v>23420.0682962631</c:v>
                </c:pt>
                <c:pt idx="48">
                  <c:v>16336.204990767401</c:v>
                </c:pt>
                <c:pt idx="49">
                  <c:v>11211.5061807688</c:v>
                </c:pt>
                <c:pt idx="50">
                  <c:v>14214.496953863669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E-42E0-A660-DC6F71985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62138784"/>
        <c:axId val="862142144"/>
      </c:barChart>
      <c:catAx>
        <c:axId val="86213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62142144"/>
        <c:crosses val="autoZero"/>
        <c:auto val="1"/>
        <c:lblAlgn val="ctr"/>
        <c:lblOffset val="100"/>
        <c:noMultiLvlLbl val="0"/>
      </c:catAx>
      <c:valAx>
        <c:axId val="862142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[Black]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6213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="1" dirty="0" smtClean="0"/>
              <a:t>Italia: Popolazione </a:t>
            </a:r>
            <a:r>
              <a:rPr lang="it-IT" b="1" dirty="0"/>
              <a:t>over 50 al 1 Gennaio 2051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SLIDE4!$K$3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SLIDE4!$I$54:$I$104</c:f>
              <c:numCache>
                <c:formatCode>General</c:formatCode>
                <c:ptCount val="51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</c:numCache>
            </c:numRef>
          </c:cat>
          <c:val>
            <c:numRef>
              <c:f>SLIDE4!$R$54:$R$104</c:f>
              <c:numCache>
                <c:formatCode>0</c:formatCode>
                <c:ptCount val="51"/>
                <c:pt idx="0">
                  <c:v>-347504.44561450498</c:v>
                </c:pt>
                <c:pt idx="1">
                  <c:v>-344019.95709937799</c:v>
                </c:pt>
                <c:pt idx="2">
                  <c:v>-345309.893899574</c:v>
                </c:pt>
                <c:pt idx="3">
                  <c:v>-338421.91267584101</c:v>
                </c:pt>
                <c:pt idx="4">
                  <c:v>-334485.59772546397</c:v>
                </c:pt>
                <c:pt idx="5">
                  <c:v>-329268.29006702697</c:v>
                </c:pt>
                <c:pt idx="6">
                  <c:v>-327298.98778811202</c:v>
                </c:pt>
                <c:pt idx="7">
                  <c:v>-328264.346529487</c:v>
                </c:pt>
                <c:pt idx="8">
                  <c:v>-337487.90217147802</c:v>
                </c:pt>
                <c:pt idx="9">
                  <c:v>-332461.71540777502</c:v>
                </c:pt>
                <c:pt idx="10">
                  <c:v>-335585.53494811</c:v>
                </c:pt>
                <c:pt idx="11">
                  <c:v>-329633.12572844501</c:v>
                </c:pt>
                <c:pt idx="12">
                  <c:v>-333579.75481390598</c:v>
                </c:pt>
                <c:pt idx="13">
                  <c:v>-323364.25322906399</c:v>
                </c:pt>
                <c:pt idx="14">
                  <c:v>-321170.10825081897</c:v>
                </c:pt>
                <c:pt idx="15">
                  <c:v>-326410.59359393403</c:v>
                </c:pt>
                <c:pt idx="16">
                  <c:v>-329011.63976283302</c:v>
                </c:pt>
                <c:pt idx="17">
                  <c:v>-330813.683843276</c:v>
                </c:pt>
                <c:pt idx="18">
                  <c:v>-337297.42957670998</c:v>
                </c:pt>
                <c:pt idx="19">
                  <c:v>-334779.51150179002</c:v>
                </c:pt>
                <c:pt idx="20">
                  <c:v>-339932.34146100102</c:v>
                </c:pt>
                <c:pt idx="21">
                  <c:v>-343800.423116419</c:v>
                </c:pt>
                <c:pt idx="22">
                  <c:v>-356783.10979629698</c:v>
                </c:pt>
                <c:pt idx="23">
                  <c:v>-361016.40082551597</c:v>
                </c:pt>
                <c:pt idx="24">
                  <c:v>-369604.26641216298</c:v>
                </c:pt>
                <c:pt idx="25">
                  <c:v>-378830.35423948098</c:v>
                </c:pt>
                <c:pt idx="26">
                  <c:v>-385277.93416073098</c:v>
                </c:pt>
                <c:pt idx="27">
                  <c:v>-372713.75026331103</c:v>
                </c:pt>
                <c:pt idx="28">
                  <c:v>-366560.25162199198</c:v>
                </c:pt>
                <c:pt idx="29">
                  <c:v>-357207.85746406001</c:v>
                </c:pt>
                <c:pt idx="30">
                  <c:v>-341767.68977255299</c:v>
                </c:pt>
                <c:pt idx="31">
                  <c:v>-336116.61994517402</c:v>
                </c:pt>
                <c:pt idx="32">
                  <c:v>-317992.07574510801</c:v>
                </c:pt>
                <c:pt idx="33">
                  <c:v>-301530.69181457302</c:v>
                </c:pt>
                <c:pt idx="34">
                  <c:v>-286551.46264775097</c:v>
                </c:pt>
                <c:pt idx="35">
                  <c:v>-265773.35180687101</c:v>
                </c:pt>
                <c:pt idx="36">
                  <c:v>-247357.70721271899</c:v>
                </c:pt>
                <c:pt idx="37">
                  <c:v>-209880.51869120399</c:v>
                </c:pt>
                <c:pt idx="38">
                  <c:v>-181335.14197580999</c:v>
                </c:pt>
                <c:pt idx="39">
                  <c:v>-156666.74795888801</c:v>
                </c:pt>
                <c:pt idx="40">
                  <c:v>-131625.542873584</c:v>
                </c:pt>
                <c:pt idx="41">
                  <c:v>-109431.554098024</c:v>
                </c:pt>
                <c:pt idx="42">
                  <c:v>-87130.489989779293</c:v>
                </c:pt>
                <c:pt idx="43">
                  <c:v>-70609.476256629801</c:v>
                </c:pt>
                <c:pt idx="44">
                  <c:v>-55466.686120789098</c:v>
                </c:pt>
                <c:pt idx="45">
                  <c:v>-42504.473719581802</c:v>
                </c:pt>
                <c:pt idx="46">
                  <c:v>-31905.412019790601</c:v>
                </c:pt>
                <c:pt idx="47">
                  <c:v>-22811.8001257879</c:v>
                </c:pt>
                <c:pt idx="48">
                  <c:v>-16268.3718413512</c:v>
                </c:pt>
                <c:pt idx="49">
                  <c:v>-11495.3064916781</c:v>
                </c:pt>
                <c:pt idx="50">
                  <c:v>-21128.485855165996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E-4BA7-8CA6-C1185BDAD638}"/>
            </c:ext>
          </c:extLst>
        </c:ser>
        <c:ser>
          <c:idx val="1"/>
          <c:order val="1"/>
          <c:tx>
            <c:strRef>
              <c:f>SLIDE4!$L$3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CC0066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SLIDE4!$I$54:$I$104</c:f>
              <c:numCache>
                <c:formatCode>General</c:formatCode>
                <c:ptCount val="51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</c:numCache>
            </c:numRef>
          </c:cat>
          <c:val>
            <c:numRef>
              <c:f>SLIDE4!$S$54:$S$104</c:f>
              <c:numCache>
                <c:formatCode>0</c:formatCode>
                <c:ptCount val="51"/>
                <c:pt idx="0">
                  <c:v>314213.18751679797</c:v>
                </c:pt>
                <c:pt idx="1">
                  <c:v>309780.05202766502</c:v>
                </c:pt>
                <c:pt idx="2">
                  <c:v>308588.62853056699</c:v>
                </c:pt>
                <c:pt idx="3">
                  <c:v>307849.84629108902</c:v>
                </c:pt>
                <c:pt idx="4">
                  <c:v>307928.79601544503</c:v>
                </c:pt>
                <c:pt idx="5">
                  <c:v>306599.586986462</c:v>
                </c:pt>
                <c:pt idx="6">
                  <c:v>310316.89930802397</c:v>
                </c:pt>
                <c:pt idx="7">
                  <c:v>315756.463103419</c:v>
                </c:pt>
                <c:pt idx="8">
                  <c:v>327208.89177315502</c:v>
                </c:pt>
                <c:pt idx="9">
                  <c:v>325790.55120125401</c:v>
                </c:pt>
                <c:pt idx="10">
                  <c:v>330115.67981036898</c:v>
                </c:pt>
                <c:pt idx="11">
                  <c:v>330245.19622998999</c:v>
                </c:pt>
                <c:pt idx="12">
                  <c:v>335562.83833594999</c:v>
                </c:pt>
                <c:pt idx="13">
                  <c:v>328863.83916251</c:v>
                </c:pt>
                <c:pt idx="14">
                  <c:v>329038.15933029098</c:v>
                </c:pt>
                <c:pt idx="15">
                  <c:v>337678.26300671702</c:v>
                </c:pt>
                <c:pt idx="16">
                  <c:v>341462.32307596598</c:v>
                </c:pt>
                <c:pt idx="17">
                  <c:v>345159.670729362</c:v>
                </c:pt>
                <c:pt idx="18">
                  <c:v>354863.89270923397</c:v>
                </c:pt>
                <c:pt idx="19">
                  <c:v>355630.81867707003</c:v>
                </c:pt>
                <c:pt idx="20">
                  <c:v>359970.71961082501</c:v>
                </c:pt>
                <c:pt idx="21">
                  <c:v>369657.197769291</c:v>
                </c:pt>
                <c:pt idx="22">
                  <c:v>384655.23906882602</c:v>
                </c:pt>
                <c:pt idx="23">
                  <c:v>393861.91021761601</c:v>
                </c:pt>
                <c:pt idx="24">
                  <c:v>406340.34166276699</c:v>
                </c:pt>
                <c:pt idx="25">
                  <c:v>420446.29222675099</c:v>
                </c:pt>
                <c:pt idx="26">
                  <c:v>431450.81384482799</c:v>
                </c:pt>
                <c:pt idx="27">
                  <c:v>423629.00513591798</c:v>
                </c:pt>
                <c:pt idx="28">
                  <c:v>419821.95156589401</c:v>
                </c:pt>
                <c:pt idx="29">
                  <c:v>417563.90738652402</c:v>
                </c:pt>
                <c:pt idx="30">
                  <c:v>404702.17392916401</c:v>
                </c:pt>
                <c:pt idx="31">
                  <c:v>405272.03222858702</c:v>
                </c:pt>
                <c:pt idx="32">
                  <c:v>390837.61380312301</c:v>
                </c:pt>
                <c:pt idx="33">
                  <c:v>379924.15939831297</c:v>
                </c:pt>
                <c:pt idx="34">
                  <c:v>366538.442110595</c:v>
                </c:pt>
                <c:pt idx="35">
                  <c:v>348716.374684587</c:v>
                </c:pt>
                <c:pt idx="36">
                  <c:v>334235.97711702698</c:v>
                </c:pt>
                <c:pt idx="37">
                  <c:v>295148.23148567701</c:v>
                </c:pt>
                <c:pt idx="38">
                  <c:v>264641.60459393699</c:v>
                </c:pt>
                <c:pt idx="39">
                  <c:v>237301.14511903399</c:v>
                </c:pt>
                <c:pt idx="40">
                  <c:v>207034.59695952499</c:v>
                </c:pt>
                <c:pt idx="41">
                  <c:v>179027.66134750299</c:v>
                </c:pt>
                <c:pt idx="42">
                  <c:v>149610.582122244</c:v>
                </c:pt>
                <c:pt idx="43">
                  <c:v>126615.012377811</c:v>
                </c:pt>
                <c:pt idx="44">
                  <c:v>104102.06996645</c:v>
                </c:pt>
                <c:pt idx="45">
                  <c:v>84007.015915229698</c:v>
                </c:pt>
                <c:pt idx="46">
                  <c:v>66674.246989312902</c:v>
                </c:pt>
                <c:pt idx="47">
                  <c:v>49822.928193036802</c:v>
                </c:pt>
                <c:pt idx="48">
                  <c:v>37670.2423964259</c:v>
                </c:pt>
                <c:pt idx="49">
                  <c:v>27896.2242092386</c:v>
                </c:pt>
                <c:pt idx="50">
                  <c:v>58357.957932837591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E-4BA7-8CA6-C1185BDAD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62143824"/>
        <c:axId val="862148864"/>
      </c:barChart>
      <c:catAx>
        <c:axId val="86214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62148864"/>
        <c:crosses val="autoZero"/>
        <c:auto val="1"/>
        <c:lblAlgn val="ctr"/>
        <c:lblOffset val="100"/>
        <c:noMultiLvlLbl val="0"/>
      </c:catAx>
      <c:valAx>
        <c:axId val="862148864"/>
        <c:scaling>
          <c:orientation val="minMax"/>
          <c:min val="-6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[Black]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6214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="1" dirty="0"/>
              <a:t>% di persone </a:t>
            </a:r>
            <a:r>
              <a:rPr lang="it-IT" b="1" dirty="0" smtClean="0"/>
              <a:t>sole- ITALIA 2020-2040</a:t>
            </a:r>
            <a:endParaRPr lang="it-IT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9.6110009316280956E-2"/>
          <c:y val="7.3618374274331294E-2"/>
          <c:w val="0.87427588410096491"/>
          <c:h val="0.69431695883933564"/>
        </c:manualLayout>
      </c:layout>
      <c:lineChart>
        <c:grouping val="standard"/>
        <c:varyColors val="0"/>
        <c:ser>
          <c:idx val="0"/>
          <c:order val="0"/>
          <c:tx>
            <c:strRef>
              <c:f>Foglio2!$P$32</c:f>
              <c:strCache>
                <c:ptCount val="1"/>
                <c:pt idx="0">
                  <c:v>M2020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Foglio2!$O$33:$O$35</c:f>
              <c:strCache>
                <c:ptCount val="3"/>
                <c:pt idx="0">
                  <c:v>55-64</c:v>
                </c:pt>
                <c:pt idx="1">
                  <c:v>65-79</c:v>
                </c:pt>
                <c:pt idx="2">
                  <c:v>80 e più</c:v>
                </c:pt>
              </c:strCache>
            </c:strRef>
          </c:cat>
          <c:val>
            <c:numRef>
              <c:f>Foglio2!$P$33:$P$35</c:f>
              <c:numCache>
                <c:formatCode>0.00</c:formatCode>
                <c:ptCount val="3"/>
                <c:pt idx="0">
                  <c:v>7.4568153242657322</c:v>
                </c:pt>
                <c:pt idx="1">
                  <c:v>7.3432328816167178</c:v>
                </c:pt>
                <c:pt idx="2">
                  <c:v>9.7327984604144966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95-45B2-92A9-A1D185440B3B}"/>
            </c:ext>
          </c:extLst>
        </c:ser>
        <c:ser>
          <c:idx val="1"/>
          <c:order val="1"/>
          <c:tx>
            <c:strRef>
              <c:f>Foglio2!$Q$32</c:f>
              <c:strCache>
                <c:ptCount val="1"/>
                <c:pt idx="0">
                  <c:v>F2020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Foglio2!$O$33:$O$35</c:f>
              <c:strCache>
                <c:ptCount val="3"/>
                <c:pt idx="0">
                  <c:v>55-64</c:v>
                </c:pt>
                <c:pt idx="1">
                  <c:v>65-79</c:v>
                </c:pt>
                <c:pt idx="2">
                  <c:v>80 e più</c:v>
                </c:pt>
              </c:strCache>
            </c:strRef>
          </c:cat>
          <c:val>
            <c:numRef>
              <c:f>Foglio2!$Q$33:$Q$35</c:f>
              <c:numCache>
                <c:formatCode>0.00</c:formatCode>
                <c:ptCount val="3"/>
                <c:pt idx="0">
                  <c:v>7.829791019034726</c:v>
                </c:pt>
                <c:pt idx="1">
                  <c:v>15.85444339548255</c:v>
                </c:pt>
                <c:pt idx="2">
                  <c:v>36.162047235633196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95-45B2-92A9-A1D185440B3B}"/>
            </c:ext>
          </c:extLst>
        </c:ser>
        <c:ser>
          <c:idx val="2"/>
          <c:order val="2"/>
          <c:tx>
            <c:strRef>
              <c:f>Foglio2!$R$32</c:f>
              <c:strCache>
                <c:ptCount val="1"/>
                <c:pt idx="0">
                  <c:v>M2030</c:v>
                </c:pt>
              </c:strCache>
            </c:strRef>
          </c:tx>
          <c:spPr>
            <a:ln w="28575" cap="rnd">
              <a:solidFill>
                <a:schemeClr val="bg2">
                  <a:lumMod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Foglio2!$O$33:$O$35</c:f>
              <c:strCache>
                <c:ptCount val="3"/>
                <c:pt idx="0">
                  <c:v>55-64</c:v>
                </c:pt>
                <c:pt idx="1">
                  <c:v>65-79</c:v>
                </c:pt>
                <c:pt idx="2">
                  <c:v>80 e più</c:v>
                </c:pt>
              </c:strCache>
            </c:strRef>
          </c:cat>
          <c:val>
            <c:numRef>
              <c:f>Foglio2!$R$33:$R$35</c:f>
              <c:numCache>
                <c:formatCode>0.00</c:formatCode>
                <c:ptCount val="3"/>
                <c:pt idx="0">
                  <c:v>8.1853239943676748</c:v>
                </c:pt>
                <c:pt idx="1">
                  <c:v>8.8472169241359033</c:v>
                </c:pt>
                <c:pt idx="2">
                  <c:v>12.369459584368666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95-45B2-92A9-A1D185440B3B}"/>
            </c:ext>
          </c:extLst>
        </c:ser>
        <c:ser>
          <c:idx val="3"/>
          <c:order val="3"/>
          <c:tx>
            <c:strRef>
              <c:f>Foglio2!$S$32</c:f>
              <c:strCache>
                <c:ptCount val="1"/>
                <c:pt idx="0">
                  <c:v>F2030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Foglio2!$O$33:$O$35</c:f>
              <c:strCache>
                <c:ptCount val="3"/>
                <c:pt idx="0">
                  <c:v>55-64</c:v>
                </c:pt>
                <c:pt idx="1">
                  <c:v>65-79</c:v>
                </c:pt>
                <c:pt idx="2">
                  <c:v>80 e più</c:v>
                </c:pt>
              </c:strCache>
            </c:strRef>
          </c:cat>
          <c:val>
            <c:numRef>
              <c:f>Foglio2!$S$33:$S$35</c:f>
              <c:numCache>
                <c:formatCode>0.00</c:formatCode>
                <c:ptCount val="3"/>
                <c:pt idx="0">
                  <c:v>8.7719315437334355</c:v>
                </c:pt>
                <c:pt idx="1">
                  <c:v>18.712415849222264</c:v>
                </c:pt>
                <c:pt idx="2">
                  <c:v>40.95629583989539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95-45B2-92A9-A1D185440B3B}"/>
            </c:ext>
          </c:extLst>
        </c:ser>
        <c:ser>
          <c:idx val="4"/>
          <c:order val="4"/>
          <c:tx>
            <c:strRef>
              <c:f>Foglio2!$T$32</c:f>
              <c:strCache>
                <c:ptCount val="1"/>
                <c:pt idx="0">
                  <c:v>M2040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Foglio2!$O$33:$O$35</c:f>
              <c:strCache>
                <c:ptCount val="3"/>
                <c:pt idx="0">
                  <c:v>55-64</c:v>
                </c:pt>
                <c:pt idx="1">
                  <c:v>65-79</c:v>
                </c:pt>
                <c:pt idx="2">
                  <c:v>80 e più</c:v>
                </c:pt>
              </c:strCache>
            </c:strRef>
          </c:cat>
          <c:val>
            <c:numRef>
              <c:f>Foglio2!$T$33:$T$35</c:f>
              <c:numCache>
                <c:formatCode>0.00</c:formatCode>
                <c:ptCount val="3"/>
                <c:pt idx="0">
                  <c:v>7.2672972378089415</c:v>
                </c:pt>
                <c:pt idx="1">
                  <c:v>11.383887377010401</c:v>
                </c:pt>
                <c:pt idx="2">
                  <c:v>15.821199491363672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95-45B2-92A9-A1D185440B3B}"/>
            </c:ext>
          </c:extLst>
        </c:ser>
        <c:ser>
          <c:idx val="5"/>
          <c:order val="5"/>
          <c:tx>
            <c:strRef>
              <c:f>Foglio2!$U$32</c:f>
              <c:strCache>
                <c:ptCount val="1"/>
                <c:pt idx="0">
                  <c:v>F2040</c:v>
                </c:pt>
              </c:strCache>
            </c:strRef>
          </c:tx>
          <c:spPr>
            <a:ln w="28575" cap="rnd">
              <a:solidFill>
                <a:srgbClr val="008169"/>
              </a:solidFill>
              <a:round/>
            </a:ln>
            <a:effectLst/>
          </c:spPr>
          <c:marker>
            <c:symbol val="none"/>
          </c:marker>
          <c:cat>
            <c:strRef>
              <c:f>Foglio2!$O$33:$O$35</c:f>
              <c:strCache>
                <c:ptCount val="3"/>
                <c:pt idx="0">
                  <c:v>55-64</c:v>
                </c:pt>
                <c:pt idx="1">
                  <c:v>65-79</c:v>
                </c:pt>
                <c:pt idx="2">
                  <c:v>80 e più</c:v>
                </c:pt>
              </c:strCache>
            </c:strRef>
          </c:cat>
          <c:val>
            <c:numRef>
              <c:f>Foglio2!$U$33:$U$35</c:f>
              <c:numCache>
                <c:formatCode>0.00</c:formatCode>
                <c:ptCount val="3"/>
                <c:pt idx="0">
                  <c:v>7.5794721655204018</c:v>
                </c:pt>
                <c:pt idx="1">
                  <c:v>22.991985031337439</c:v>
                </c:pt>
                <c:pt idx="2">
                  <c:v>48.476707698555522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95-45B2-92A9-A1D185440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345680"/>
        <c:axId val="859354080"/>
      </c:lineChart>
      <c:catAx>
        <c:axId val="85934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59354080"/>
        <c:crosses val="autoZero"/>
        <c:auto val="1"/>
        <c:lblAlgn val="ctr"/>
        <c:lblOffset val="100"/>
        <c:noMultiLvlLbl val="0"/>
      </c:catAx>
      <c:valAx>
        <c:axId val="85935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5934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906091261996145E-2"/>
          <c:y val="0.85576423279759317"/>
          <c:w val="0.83505592376715765"/>
          <c:h val="8.29573869673693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/>
              <a:t>Puglia</a:t>
            </a:r>
            <a:r>
              <a:rPr lang="it-IT" sz="1800" b="1" baseline="0"/>
              <a:t> - Bilancio anagrafico anno 2020</a:t>
            </a:r>
            <a:endParaRPr lang="it-IT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242300987797791E-3"/>
                  <c:y val="-2.0222446916076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58-41D9-BB06-3F35B0F5CA27}"/>
                </c:ext>
              </c:extLst>
            </c:dLbl>
            <c:dLbl>
              <c:idx val="1"/>
              <c:layout>
                <c:manualLayout>
                  <c:x val="4.2610392905401025E-17"/>
                  <c:y val="-2.4266936299292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58-41D9-BB06-3F35B0F5CA27}"/>
                </c:ext>
              </c:extLst>
            </c:dLbl>
            <c:dLbl>
              <c:idx val="2"/>
              <c:layout>
                <c:manualLayout>
                  <c:x val="7.9023823358512407E-2"/>
                  <c:y val="2.0222446916076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058-41D9-BB06-3F35B0F5CA27}"/>
                </c:ext>
              </c:extLst>
            </c:dLbl>
            <c:dLbl>
              <c:idx val="4"/>
              <c:layout>
                <c:manualLayout>
                  <c:x val="9.3429605273585445E-2"/>
                  <c:y val="3.437237215557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58-41D9-BB06-3F35B0F5CA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'bilancio demo 2020'!$A$26:$A$30</c:f>
              <c:strCache>
                <c:ptCount val="5"/>
                <c:pt idx="0">
                  <c:v>Nati</c:v>
                </c:pt>
                <c:pt idx="1">
                  <c:v>Morti</c:v>
                </c:pt>
                <c:pt idx="2">
                  <c:v>Saldo naturale </c:v>
                </c:pt>
                <c:pt idx="3">
                  <c:v>Saldo migratorio (e rettifiche)</c:v>
                </c:pt>
                <c:pt idx="4">
                  <c:v>Variazione della popolazione</c:v>
                </c:pt>
              </c:strCache>
            </c:strRef>
          </c:cat>
          <c:val>
            <c:numRef>
              <c:f>'bilancio demo 2020'!$D$26:$D$30</c:f>
              <c:numCache>
                <c:formatCode>General</c:formatCode>
                <c:ptCount val="5"/>
                <c:pt idx="0">
                  <c:v>26455</c:v>
                </c:pt>
                <c:pt idx="1">
                  <c:v>44002</c:v>
                </c:pt>
                <c:pt idx="2">
                  <c:v>-17547</c:v>
                </c:pt>
                <c:pt idx="3">
                  <c:v>-1981</c:v>
                </c:pt>
                <c:pt idx="4">
                  <c:v>-19528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58-41D9-BB06-3F35B0F5C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9034224"/>
        <c:axId val="419027992"/>
        <c:axId val="0"/>
      </c:bar3DChart>
      <c:catAx>
        <c:axId val="41903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9027992"/>
        <c:crosses val="autoZero"/>
        <c:auto val="1"/>
        <c:lblAlgn val="ctr"/>
        <c:lblOffset val="100"/>
        <c:noMultiLvlLbl val="0"/>
      </c:catAx>
      <c:valAx>
        <c:axId val="41902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903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/>
              <a:t>Regione</a:t>
            </a:r>
            <a:r>
              <a:rPr lang="it-IT" sz="1600" b="1" baseline="0"/>
              <a:t> Puglia - Previsioni demografiche 2021-2070</a:t>
            </a:r>
            <a:endParaRPr lang="it-IT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previsioni!$C$3</c:f>
              <c:strCache>
                <c:ptCount val="1"/>
                <c:pt idx="0">
                  <c:v>Nati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666666666666691E-2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80-4807-8FE3-88DDBCFC4D1B}"/>
                </c:ext>
              </c:extLst>
            </c:dLbl>
            <c:dLbl>
              <c:idx val="49"/>
              <c:layout>
                <c:manualLayout>
                  <c:x val="-6.9444444444444448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80-4807-8FE3-88DDBCFC4D1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previsioni!$A$5:$A$54</c:f>
              <c:numCache>
                <c:formatCode>General</c:formatCode>
                <c:ptCount val="5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  <c:pt idx="30">
                  <c:v>2051</c:v>
                </c:pt>
                <c:pt idx="31">
                  <c:v>2052</c:v>
                </c:pt>
                <c:pt idx="32">
                  <c:v>2053</c:v>
                </c:pt>
                <c:pt idx="33">
                  <c:v>2054</c:v>
                </c:pt>
                <c:pt idx="34">
                  <c:v>2055</c:v>
                </c:pt>
                <c:pt idx="35">
                  <c:v>2056</c:v>
                </c:pt>
                <c:pt idx="36">
                  <c:v>2057</c:v>
                </c:pt>
                <c:pt idx="37">
                  <c:v>2058</c:v>
                </c:pt>
                <c:pt idx="38">
                  <c:v>2059</c:v>
                </c:pt>
                <c:pt idx="39">
                  <c:v>2060</c:v>
                </c:pt>
                <c:pt idx="40">
                  <c:v>2061</c:v>
                </c:pt>
                <c:pt idx="41">
                  <c:v>2062</c:v>
                </c:pt>
                <c:pt idx="42">
                  <c:v>2063</c:v>
                </c:pt>
                <c:pt idx="43">
                  <c:v>2064</c:v>
                </c:pt>
                <c:pt idx="44">
                  <c:v>2065</c:v>
                </c:pt>
                <c:pt idx="45">
                  <c:v>2066</c:v>
                </c:pt>
                <c:pt idx="46">
                  <c:v>2067</c:v>
                </c:pt>
                <c:pt idx="47">
                  <c:v>2068</c:v>
                </c:pt>
                <c:pt idx="48">
                  <c:v>2069</c:v>
                </c:pt>
                <c:pt idx="49">
                  <c:v>2070</c:v>
                </c:pt>
              </c:numCache>
            </c:numRef>
          </c:cat>
          <c:val>
            <c:numRef>
              <c:f>previsioni!$C$5:$C$54</c:f>
              <c:numCache>
                <c:formatCode>General</c:formatCode>
                <c:ptCount val="50"/>
                <c:pt idx="0">
                  <c:v>26081</c:v>
                </c:pt>
                <c:pt idx="1">
                  <c:v>26400</c:v>
                </c:pt>
                <c:pt idx="2">
                  <c:v>26619</c:v>
                </c:pt>
                <c:pt idx="3">
                  <c:v>26764</c:v>
                </c:pt>
                <c:pt idx="4">
                  <c:v>26501</c:v>
                </c:pt>
                <c:pt idx="5">
                  <c:v>26224</c:v>
                </c:pt>
                <c:pt idx="6">
                  <c:v>25943</c:v>
                </c:pt>
                <c:pt idx="7">
                  <c:v>25658</c:v>
                </c:pt>
                <c:pt idx="8">
                  <c:v>25385</c:v>
                </c:pt>
                <c:pt idx="9">
                  <c:v>25112</c:v>
                </c:pt>
                <c:pt idx="10">
                  <c:v>24866</c:v>
                </c:pt>
                <c:pt idx="11">
                  <c:v>24628</c:v>
                </c:pt>
                <c:pt idx="12">
                  <c:v>24373</c:v>
                </c:pt>
                <c:pt idx="13">
                  <c:v>24134</c:v>
                </c:pt>
                <c:pt idx="14">
                  <c:v>23890</c:v>
                </c:pt>
                <c:pt idx="15">
                  <c:v>23651</c:v>
                </c:pt>
                <c:pt idx="16">
                  <c:v>23383</c:v>
                </c:pt>
                <c:pt idx="17">
                  <c:v>23118</c:v>
                </c:pt>
                <c:pt idx="18">
                  <c:v>22822</c:v>
                </c:pt>
                <c:pt idx="19">
                  <c:v>22527</c:v>
                </c:pt>
                <c:pt idx="20">
                  <c:v>22226</c:v>
                </c:pt>
                <c:pt idx="21">
                  <c:v>21905</c:v>
                </c:pt>
                <c:pt idx="22">
                  <c:v>21566</c:v>
                </c:pt>
                <c:pt idx="23">
                  <c:v>21238</c:v>
                </c:pt>
                <c:pt idx="24">
                  <c:v>20881</c:v>
                </c:pt>
                <c:pt idx="25">
                  <c:v>20527</c:v>
                </c:pt>
                <c:pt idx="26">
                  <c:v>20171</c:v>
                </c:pt>
                <c:pt idx="27">
                  <c:v>19821</c:v>
                </c:pt>
                <c:pt idx="28">
                  <c:v>19488</c:v>
                </c:pt>
                <c:pt idx="29">
                  <c:v>19152</c:v>
                </c:pt>
                <c:pt idx="30">
                  <c:v>18851</c:v>
                </c:pt>
                <c:pt idx="31">
                  <c:v>18572</c:v>
                </c:pt>
                <c:pt idx="32">
                  <c:v>18309</c:v>
                </c:pt>
                <c:pt idx="33">
                  <c:v>18069</c:v>
                </c:pt>
                <c:pt idx="34">
                  <c:v>17872</c:v>
                </c:pt>
                <c:pt idx="35">
                  <c:v>17699</c:v>
                </c:pt>
                <c:pt idx="36">
                  <c:v>17554</c:v>
                </c:pt>
                <c:pt idx="37">
                  <c:v>17432</c:v>
                </c:pt>
                <c:pt idx="38">
                  <c:v>17326</c:v>
                </c:pt>
                <c:pt idx="39">
                  <c:v>17231</c:v>
                </c:pt>
                <c:pt idx="40">
                  <c:v>17116</c:v>
                </c:pt>
                <c:pt idx="41">
                  <c:v>17029</c:v>
                </c:pt>
                <c:pt idx="42">
                  <c:v>16926</c:v>
                </c:pt>
                <c:pt idx="43">
                  <c:v>16845</c:v>
                </c:pt>
                <c:pt idx="44">
                  <c:v>16730</c:v>
                </c:pt>
                <c:pt idx="45">
                  <c:v>16645</c:v>
                </c:pt>
                <c:pt idx="46">
                  <c:v>16547</c:v>
                </c:pt>
                <c:pt idx="47">
                  <c:v>16444</c:v>
                </c:pt>
                <c:pt idx="48">
                  <c:v>16305</c:v>
                </c:pt>
                <c:pt idx="49">
                  <c:v>16170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80-4807-8FE3-88DDBCFC4D1B}"/>
            </c:ext>
          </c:extLst>
        </c:ser>
        <c:ser>
          <c:idx val="2"/>
          <c:order val="2"/>
          <c:tx>
            <c:strRef>
              <c:f>previsioni!$D$3</c:f>
              <c:strCache>
                <c:ptCount val="1"/>
                <c:pt idx="0">
                  <c:v>Morti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111111111111136E-2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80-4807-8FE3-88DDBCFC4D1B}"/>
                </c:ext>
              </c:extLst>
            </c:dLbl>
            <c:dLbl>
              <c:idx val="49"/>
              <c:layout>
                <c:manualLayout>
                  <c:x val="-5.8333333333333438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880-4807-8FE3-88DDBCFC4D1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previsioni!$A$5:$A$54</c:f>
              <c:numCache>
                <c:formatCode>General</c:formatCode>
                <c:ptCount val="5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  <c:pt idx="30">
                  <c:v>2051</c:v>
                </c:pt>
                <c:pt idx="31">
                  <c:v>2052</c:v>
                </c:pt>
                <c:pt idx="32">
                  <c:v>2053</c:v>
                </c:pt>
                <c:pt idx="33">
                  <c:v>2054</c:v>
                </c:pt>
                <c:pt idx="34">
                  <c:v>2055</c:v>
                </c:pt>
                <c:pt idx="35">
                  <c:v>2056</c:v>
                </c:pt>
                <c:pt idx="36">
                  <c:v>2057</c:v>
                </c:pt>
                <c:pt idx="37">
                  <c:v>2058</c:v>
                </c:pt>
                <c:pt idx="38">
                  <c:v>2059</c:v>
                </c:pt>
                <c:pt idx="39">
                  <c:v>2060</c:v>
                </c:pt>
                <c:pt idx="40">
                  <c:v>2061</c:v>
                </c:pt>
                <c:pt idx="41">
                  <c:v>2062</c:v>
                </c:pt>
                <c:pt idx="42">
                  <c:v>2063</c:v>
                </c:pt>
                <c:pt idx="43">
                  <c:v>2064</c:v>
                </c:pt>
                <c:pt idx="44">
                  <c:v>2065</c:v>
                </c:pt>
                <c:pt idx="45">
                  <c:v>2066</c:v>
                </c:pt>
                <c:pt idx="46">
                  <c:v>2067</c:v>
                </c:pt>
                <c:pt idx="47">
                  <c:v>2068</c:v>
                </c:pt>
                <c:pt idx="48">
                  <c:v>2069</c:v>
                </c:pt>
                <c:pt idx="49">
                  <c:v>2070</c:v>
                </c:pt>
              </c:numCache>
            </c:numRef>
          </c:cat>
          <c:val>
            <c:numRef>
              <c:f>previsioni!$D$5:$D$54</c:f>
              <c:numCache>
                <c:formatCode>General</c:formatCode>
                <c:ptCount val="50"/>
                <c:pt idx="0">
                  <c:v>46856</c:v>
                </c:pt>
                <c:pt idx="1">
                  <c:v>46030</c:v>
                </c:pt>
                <c:pt idx="2">
                  <c:v>45302</c:v>
                </c:pt>
                <c:pt idx="3">
                  <c:v>44654</c:v>
                </c:pt>
                <c:pt idx="4">
                  <c:v>44076</c:v>
                </c:pt>
                <c:pt idx="5">
                  <c:v>43559</c:v>
                </c:pt>
                <c:pt idx="6">
                  <c:v>43112</c:v>
                </c:pt>
                <c:pt idx="7">
                  <c:v>42729</c:v>
                </c:pt>
                <c:pt idx="8">
                  <c:v>42811</c:v>
                </c:pt>
                <c:pt idx="9">
                  <c:v>42923</c:v>
                </c:pt>
                <c:pt idx="10">
                  <c:v>43048</c:v>
                </c:pt>
                <c:pt idx="11">
                  <c:v>43581</c:v>
                </c:pt>
                <c:pt idx="12">
                  <c:v>44085</c:v>
                </c:pt>
                <c:pt idx="13">
                  <c:v>44598</c:v>
                </c:pt>
                <c:pt idx="14">
                  <c:v>45089</c:v>
                </c:pt>
                <c:pt idx="15">
                  <c:v>45596</c:v>
                </c:pt>
                <c:pt idx="16">
                  <c:v>46081</c:v>
                </c:pt>
                <c:pt idx="17">
                  <c:v>46559</c:v>
                </c:pt>
                <c:pt idx="18">
                  <c:v>47036</c:v>
                </c:pt>
                <c:pt idx="19">
                  <c:v>47507</c:v>
                </c:pt>
                <c:pt idx="20">
                  <c:v>47943</c:v>
                </c:pt>
                <c:pt idx="21">
                  <c:v>48378</c:v>
                </c:pt>
                <c:pt idx="22">
                  <c:v>48808</c:v>
                </c:pt>
                <c:pt idx="23">
                  <c:v>49210</c:v>
                </c:pt>
                <c:pt idx="24">
                  <c:v>49587</c:v>
                </c:pt>
                <c:pt idx="25">
                  <c:v>49989</c:v>
                </c:pt>
                <c:pt idx="26">
                  <c:v>50381</c:v>
                </c:pt>
                <c:pt idx="27">
                  <c:v>50773</c:v>
                </c:pt>
                <c:pt idx="28">
                  <c:v>51175</c:v>
                </c:pt>
                <c:pt idx="29">
                  <c:v>51563</c:v>
                </c:pt>
                <c:pt idx="30">
                  <c:v>51933</c:v>
                </c:pt>
                <c:pt idx="31">
                  <c:v>52280</c:v>
                </c:pt>
                <c:pt idx="32">
                  <c:v>52590</c:v>
                </c:pt>
                <c:pt idx="33">
                  <c:v>52846</c:v>
                </c:pt>
                <c:pt idx="34">
                  <c:v>53057</c:v>
                </c:pt>
                <c:pt idx="35">
                  <c:v>53183</c:v>
                </c:pt>
                <c:pt idx="36">
                  <c:v>53239</c:v>
                </c:pt>
                <c:pt idx="37">
                  <c:v>53221</c:v>
                </c:pt>
                <c:pt idx="38">
                  <c:v>53099</c:v>
                </c:pt>
                <c:pt idx="39">
                  <c:v>52918</c:v>
                </c:pt>
                <c:pt idx="40">
                  <c:v>52662</c:v>
                </c:pt>
                <c:pt idx="41">
                  <c:v>52317</c:v>
                </c:pt>
                <c:pt idx="42">
                  <c:v>51937</c:v>
                </c:pt>
                <c:pt idx="43">
                  <c:v>51451</c:v>
                </c:pt>
                <c:pt idx="44">
                  <c:v>50903</c:v>
                </c:pt>
                <c:pt idx="45">
                  <c:v>50342</c:v>
                </c:pt>
                <c:pt idx="46">
                  <c:v>49655</c:v>
                </c:pt>
                <c:pt idx="47">
                  <c:v>48951</c:v>
                </c:pt>
                <c:pt idx="48">
                  <c:v>48206</c:v>
                </c:pt>
                <c:pt idx="49">
                  <c:v>47419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880-4807-8FE3-88DDBCFC4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742984"/>
        <c:axId val="422746920"/>
      </c:lineChart>
      <c:lineChart>
        <c:grouping val="standard"/>
        <c:varyColors val="0"/>
        <c:ser>
          <c:idx val="0"/>
          <c:order val="0"/>
          <c:tx>
            <c:strRef>
              <c:f>previsioni!$B$3</c:f>
              <c:strCache>
                <c:ptCount val="1"/>
                <c:pt idx="0">
                  <c:v>Pop.1° gennaio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55555555555555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880-4807-8FE3-88DDBCFC4D1B}"/>
                </c:ext>
              </c:extLst>
            </c:dLbl>
            <c:dLbl>
              <c:idx val="49"/>
              <c:layout>
                <c:manualLayout>
                  <c:x val="-7.5000000000000108E-2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880-4807-8FE3-88DDBCFC4D1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previsioni!$A$5:$A$54</c:f>
              <c:numCache>
                <c:formatCode>General</c:formatCode>
                <c:ptCount val="5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  <c:pt idx="30">
                  <c:v>2051</c:v>
                </c:pt>
                <c:pt idx="31">
                  <c:v>2052</c:v>
                </c:pt>
                <c:pt idx="32">
                  <c:v>2053</c:v>
                </c:pt>
                <c:pt idx="33">
                  <c:v>2054</c:v>
                </c:pt>
                <c:pt idx="34">
                  <c:v>2055</c:v>
                </c:pt>
                <c:pt idx="35">
                  <c:v>2056</c:v>
                </c:pt>
                <c:pt idx="36">
                  <c:v>2057</c:v>
                </c:pt>
                <c:pt idx="37">
                  <c:v>2058</c:v>
                </c:pt>
                <c:pt idx="38">
                  <c:v>2059</c:v>
                </c:pt>
                <c:pt idx="39">
                  <c:v>2060</c:v>
                </c:pt>
                <c:pt idx="40">
                  <c:v>2061</c:v>
                </c:pt>
                <c:pt idx="41">
                  <c:v>2062</c:v>
                </c:pt>
                <c:pt idx="42">
                  <c:v>2063</c:v>
                </c:pt>
                <c:pt idx="43">
                  <c:v>2064</c:v>
                </c:pt>
                <c:pt idx="44">
                  <c:v>2065</c:v>
                </c:pt>
                <c:pt idx="45">
                  <c:v>2066</c:v>
                </c:pt>
                <c:pt idx="46">
                  <c:v>2067</c:v>
                </c:pt>
                <c:pt idx="47">
                  <c:v>2068</c:v>
                </c:pt>
                <c:pt idx="48">
                  <c:v>2069</c:v>
                </c:pt>
                <c:pt idx="49">
                  <c:v>2070</c:v>
                </c:pt>
              </c:numCache>
            </c:numRef>
          </c:cat>
          <c:val>
            <c:numRef>
              <c:f>previsioni!$B$5:$B$54</c:f>
              <c:numCache>
                <c:formatCode>General</c:formatCode>
                <c:ptCount val="50"/>
                <c:pt idx="0">
                  <c:v>3924652</c:v>
                </c:pt>
                <c:pt idx="1">
                  <c:v>3902582</c:v>
                </c:pt>
                <c:pt idx="2">
                  <c:v>3881405</c:v>
                </c:pt>
                <c:pt idx="3">
                  <c:v>3860925</c:v>
                </c:pt>
                <c:pt idx="4">
                  <c:v>3840997</c:v>
                </c:pt>
                <c:pt idx="5">
                  <c:v>3821145</c:v>
                </c:pt>
                <c:pt idx="6">
                  <c:v>3801312</c:v>
                </c:pt>
                <c:pt idx="7">
                  <c:v>3781430</c:v>
                </c:pt>
                <c:pt idx="8">
                  <c:v>3761567</c:v>
                </c:pt>
                <c:pt idx="9">
                  <c:v>3741421</c:v>
                </c:pt>
                <c:pt idx="10">
                  <c:v>3720959</c:v>
                </c:pt>
                <c:pt idx="11">
                  <c:v>3700188</c:v>
                </c:pt>
                <c:pt idx="12">
                  <c:v>3678835</c:v>
                </c:pt>
                <c:pt idx="13">
                  <c:v>3656909</c:v>
                </c:pt>
                <c:pt idx="14">
                  <c:v>3634421</c:v>
                </c:pt>
                <c:pt idx="15">
                  <c:v>3611384</c:v>
                </c:pt>
                <c:pt idx="16">
                  <c:v>3587799</c:v>
                </c:pt>
                <c:pt idx="17">
                  <c:v>3563661</c:v>
                </c:pt>
                <c:pt idx="18">
                  <c:v>3538985</c:v>
                </c:pt>
                <c:pt idx="19">
                  <c:v>3513730</c:v>
                </c:pt>
                <c:pt idx="20">
                  <c:v>3487884</c:v>
                </c:pt>
                <c:pt idx="21">
                  <c:v>3461496</c:v>
                </c:pt>
                <c:pt idx="22">
                  <c:v>3434536</c:v>
                </c:pt>
                <c:pt idx="23">
                  <c:v>3406974</c:v>
                </c:pt>
                <c:pt idx="24">
                  <c:v>3378873</c:v>
                </c:pt>
                <c:pt idx="25">
                  <c:v>3350208</c:v>
                </c:pt>
                <c:pt idx="26">
                  <c:v>3320940</c:v>
                </c:pt>
                <c:pt idx="27">
                  <c:v>3291051</c:v>
                </c:pt>
                <c:pt idx="28">
                  <c:v>3260558</c:v>
                </c:pt>
                <c:pt idx="29">
                  <c:v>3229438</c:v>
                </c:pt>
                <c:pt idx="30">
                  <c:v>3197718</c:v>
                </c:pt>
                <c:pt idx="31">
                  <c:v>3165441</c:v>
                </c:pt>
                <c:pt idx="32">
                  <c:v>3132634</c:v>
                </c:pt>
                <c:pt idx="33">
                  <c:v>3099380</c:v>
                </c:pt>
                <c:pt idx="34">
                  <c:v>3065723</c:v>
                </c:pt>
                <c:pt idx="35">
                  <c:v>3031754</c:v>
                </c:pt>
                <c:pt idx="36">
                  <c:v>2997596</c:v>
                </c:pt>
                <c:pt idx="37">
                  <c:v>2963348</c:v>
                </c:pt>
                <c:pt idx="38">
                  <c:v>2929073</c:v>
                </c:pt>
                <c:pt idx="39">
                  <c:v>2894907</c:v>
                </c:pt>
                <c:pt idx="40">
                  <c:v>2860916</c:v>
                </c:pt>
                <c:pt idx="41">
                  <c:v>2827171</c:v>
                </c:pt>
                <c:pt idx="42">
                  <c:v>2793772</c:v>
                </c:pt>
                <c:pt idx="43">
                  <c:v>2760763</c:v>
                </c:pt>
                <c:pt idx="44">
                  <c:v>2728232</c:v>
                </c:pt>
                <c:pt idx="45">
                  <c:v>2696221</c:v>
                </c:pt>
                <c:pt idx="46">
                  <c:v>2664792</c:v>
                </c:pt>
                <c:pt idx="47">
                  <c:v>2634023</c:v>
                </c:pt>
                <c:pt idx="48">
                  <c:v>2603951</c:v>
                </c:pt>
                <c:pt idx="49">
                  <c:v>2574546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880-4807-8FE3-88DDBCFC4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878816"/>
        <c:axId val="337379736"/>
      </c:lineChart>
      <c:catAx>
        <c:axId val="42274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2746920"/>
        <c:crosses val="autoZero"/>
        <c:auto val="1"/>
        <c:lblAlgn val="ctr"/>
        <c:lblOffset val="100"/>
        <c:noMultiLvlLbl val="0"/>
      </c:catAx>
      <c:valAx>
        <c:axId val="42274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 b="1"/>
                  <a:t>Nati &amp; Morti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2742984"/>
        <c:crosses val="autoZero"/>
        <c:crossBetween val="between"/>
      </c:valAx>
      <c:valAx>
        <c:axId val="3373797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 b="1"/>
                  <a:t>Popolazione 1° gfennaio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878816"/>
        <c:crosses val="max"/>
        <c:crossBetween val="between"/>
      </c:valAx>
      <c:catAx>
        <c:axId val="338878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379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4520997375328"/>
          <c:y val="0.89409667541557303"/>
          <c:w val="0.5514339457567804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44355-DD12-4D3F-9920-EBF94DDDD258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4DC59-A8A1-473A-B505-6C539A9E1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765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AF0E6-7D47-C640-9E63-0924E57F2B21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559F4-00CB-D644-90CC-4C5FA5FFC4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19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559F4-00CB-D644-90CC-4C5FA5FFC4D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38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92088" y="808038"/>
            <a:ext cx="7181851" cy="40401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5026882"/>
            <a:ext cx="5438140" cy="4850093"/>
          </a:xfrm>
        </p:spPr>
        <p:txBody>
          <a:bodyPr>
            <a:no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4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92088" y="808038"/>
            <a:ext cx="7181851" cy="40401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5026882"/>
            <a:ext cx="5438140" cy="4850093"/>
          </a:xfrm>
        </p:spPr>
        <p:txBody>
          <a:bodyPr>
            <a:no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052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92088" y="808038"/>
            <a:ext cx="7181851" cy="40401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5026882"/>
            <a:ext cx="5438140" cy="4850093"/>
          </a:xfrm>
        </p:spPr>
        <p:txBody>
          <a:bodyPr>
            <a:no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92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92088" y="808038"/>
            <a:ext cx="7181851" cy="40401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5026882"/>
            <a:ext cx="5438140" cy="4850093"/>
          </a:xfrm>
        </p:spPr>
        <p:txBody>
          <a:bodyPr>
            <a:no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983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92088" y="808038"/>
            <a:ext cx="7181851" cy="40401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5026882"/>
            <a:ext cx="5438140" cy="4850093"/>
          </a:xfrm>
        </p:spPr>
        <p:txBody>
          <a:bodyPr>
            <a:no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73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3525" cy="3721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1" y="4628330"/>
            <a:ext cx="5486400" cy="4465558"/>
          </a:xfrm>
        </p:spPr>
        <p:txBody>
          <a:bodyPr>
            <a:noAutofit/>
          </a:bodyPr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56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92088" y="808038"/>
            <a:ext cx="7181851" cy="40401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5026882"/>
            <a:ext cx="5438140" cy="4850093"/>
          </a:xfrm>
        </p:spPr>
        <p:txBody>
          <a:bodyPr>
            <a:no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74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92088" y="808038"/>
            <a:ext cx="7181851" cy="40401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5026882"/>
            <a:ext cx="5438140" cy="4850093"/>
          </a:xfrm>
        </p:spPr>
        <p:txBody>
          <a:bodyPr>
            <a:no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0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92088" y="808038"/>
            <a:ext cx="7181851" cy="40401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5026882"/>
            <a:ext cx="5438140" cy="4850093"/>
          </a:xfrm>
        </p:spPr>
        <p:txBody>
          <a:bodyPr>
            <a:no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52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92088" y="808038"/>
            <a:ext cx="7181851" cy="40401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5026882"/>
            <a:ext cx="5438140" cy="4850093"/>
          </a:xfrm>
        </p:spPr>
        <p:txBody>
          <a:bodyPr>
            <a:no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61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92088" y="808038"/>
            <a:ext cx="7181851" cy="40401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5026882"/>
            <a:ext cx="5438140" cy="4850093"/>
          </a:xfrm>
        </p:spPr>
        <p:txBody>
          <a:bodyPr>
            <a:no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4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92088" y="808038"/>
            <a:ext cx="7181851" cy="40401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5026882"/>
            <a:ext cx="5438140" cy="4850093"/>
          </a:xfrm>
        </p:spPr>
        <p:txBody>
          <a:bodyPr>
            <a:no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560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92088" y="808038"/>
            <a:ext cx="7181851" cy="40401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5026882"/>
            <a:ext cx="5438140" cy="4850093"/>
          </a:xfrm>
        </p:spPr>
        <p:txBody>
          <a:bodyPr>
            <a:no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84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54F033-52C1-CC40-8A58-3A6EB6273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0BB56A-6D4D-6246-8A00-7ACA29011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1AF45D-E0EE-734F-9F68-45AFF88E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2CC-FAFA-B940-A438-84523A2D0EF1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15EAC0-5FDF-4D4F-B4F5-F45F9AD1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663524-A34D-7446-B270-01CE39EB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D1AE-CD57-CC4D-877E-751C0EEE49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263E8CAA-1353-504F-87DB-FA35E8278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510"/>
          <a:stretch/>
        </p:blipFill>
        <p:spPr>
          <a:xfrm>
            <a:off x="8291513" y="0"/>
            <a:ext cx="3900487" cy="6892596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CE815A-AC35-224B-ACEA-0A7F3274C8A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-605644" y="336572"/>
            <a:ext cx="360002" cy="365125"/>
          </a:xfrm>
        </p:spPr>
        <p:txBody>
          <a:bodyPr/>
          <a:lstStyle>
            <a:lvl1pPr>
              <a:defRPr b="1" i="0">
                <a:solidFill>
                  <a:srgbClr val="002060"/>
                </a:solidFill>
                <a:latin typeface="Avenir Next Condensed Demi Bold" panose="020B0506020202020204" pitchFamily="34" charset="0"/>
              </a:defRPr>
            </a:lvl1pPr>
          </a:lstStyle>
          <a:p>
            <a:fld id="{4728D1AE-CD57-CC4D-877E-751C0EEE494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44AD60C-94B5-7C4C-B0F1-C1107D9E6703}"/>
              </a:ext>
            </a:extLst>
          </p:cNvPr>
          <p:cNvSpPr/>
          <p:nvPr userDrawn="1"/>
        </p:nvSpPr>
        <p:spPr>
          <a:xfrm>
            <a:off x="-408603" y="181980"/>
            <a:ext cx="11873772" cy="688450"/>
          </a:xfrm>
          <a:prstGeom prst="roundRect">
            <a:avLst/>
          </a:prstGeom>
          <a:solidFill>
            <a:srgbClr val="DD3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DEAE7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9635B9E-B9EB-754F-B2FC-E5D45189DEAB}"/>
              </a:ext>
            </a:extLst>
          </p:cNvPr>
          <p:cNvSpPr/>
          <p:nvPr userDrawn="1"/>
        </p:nvSpPr>
        <p:spPr>
          <a:xfrm>
            <a:off x="3325500" y="-583267"/>
            <a:ext cx="440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IV Forum Internazionale del Gran Sasso</a:t>
            </a: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0C4060D4-7569-6848-B4B5-C072C672B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18076"/>
            <a:ext cx="10954360" cy="688449"/>
          </a:xfrm>
        </p:spPr>
        <p:txBody>
          <a:bodyPr wrap="none" lIns="0" tIns="0" rIns="0" bIns="0">
            <a:noAutofit/>
          </a:bodyPr>
          <a:lstStyle>
            <a:lvl1pPr algn="l" defTabSz="914400" rtl="0" eaLnBrk="1" latinLnBrk="0" hangingPunct="1">
              <a:lnSpc>
                <a:spcPts val="2100"/>
              </a:lnSpc>
              <a:spcBef>
                <a:spcPct val="0"/>
              </a:spcBef>
              <a:buNone/>
              <a:defRPr lang="it-IT" sz="2400" b="0" i="0" kern="1200" cap="all" spc="-10" baseline="0" dirty="0">
                <a:solidFill>
                  <a:schemeClr val="bg1"/>
                </a:solidFill>
                <a:latin typeface="Helvetica Light" panose="020B04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5452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11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pos="7466" userDrawn="1">
          <p15:clr>
            <a:srgbClr val="FBAE40"/>
          </p15:clr>
        </p15:guide>
        <p15:guide id="10" orient="horz" pos="694" userDrawn="1">
          <p15:clr>
            <a:srgbClr val="FBAE40"/>
          </p15:clr>
        </p15:guide>
        <p15:guide id="11" orient="horz" pos="1290" userDrawn="1">
          <p15:clr>
            <a:srgbClr val="FBAE40"/>
          </p15:clr>
        </p15:guide>
        <p15:guide id="12" orient="horz" pos="3739" userDrawn="1">
          <p15:clr>
            <a:srgbClr val="FBAE40"/>
          </p15:clr>
        </p15:guide>
        <p15:guide id="13" pos="5199" userDrawn="1">
          <p15:clr>
            <a:srgbClr val="FBAE40"/>
          </p15:clr>
        </p15:guide>
        <p15:guide id="14" pos="38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263E8CAA-1353-504F-87DB-FA35E8278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510"/>
          <a:stretch/>
        </p:blipFill>
        <p:spPr>
          <a:xfrm>
            <a:off x="8291513" y="0"/>
            <a:ext cx="3900487" cy="689259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C3F1A9B-FFA3-404C-B00B-BEFAD436D59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4963" y="386767"/>
            <a:ext cx="10954360" cy="360000"/>
          </a:xfrm>
        </p:spPr>
        <p:txBody>
          <a:bodyPr wrap="none" lIns="0" tIns="0" rIns="0" bIns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0" i="0" kern="1200" cap="all" spc="-10" baseline="0" dirty="0">
                <a:solidFill>
                  <a:schemeClr val="bg1"/>
                </a:solidFill>
                <a:latin typeface="Helvetica Light" panose="020B04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7" name="Immagine 5">
            <a:extLst>
              <a:ext uri="{FF2B5EF4-FFF2-40B4-BE49-F238E27FC236}">
                <a16:creationId xmlns:a16="http://schemas.microsoft.com/office/drawing/2014/main" id="{7C2C6BF3-3C51-AB4A-8169-9F0CE374E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686" y="6454941"/>
            <a:ext cx="1558028" cy="26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11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pos="7466" userDrawn="1">
          <p15:clr>
            <a:srgbClr val="FBAE40"/>
          </p15:clr>
        </p15:guide>
        <p15:guide id="10" orient="horz" pos="694" userDrawn="1">
          <p15:clr>
            <a:srgbClr val="FBAE40"/>
          </p15:clr>
        </p15:guide>
        <p15:guide id="11" orient="horz" pos="1290" userDrawn="1">
          <p15:clr>
            <a:srgbClr val="FBAE40"/>
          </p15:clr>
        </p15:guide>
        <p15:guide id="12" orient="horz" pos="3739" userDrawn="1">
          <p15:clr>
            <a:srgbClr val="FBAE40"/>
          </p15:clr>
        </p15:guide>
        <p15:guide id="13" pos="519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21E377-0022-2C4C-8659-2D7D6E33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356780F-940D-1042-A212-E488E97E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2CC-FAFA-B940-A438-84523A2D0EF1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2AE088-9ADD-494B-ACCE-A2F351D6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100CB0-7D2F-604A-A253-4016A264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D1AE-CD57-CC4D-877E-751C0EEE49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5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CA081-6F20-7B42-87B7-1F0D40DD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F53C90-78D1-4F46-B960-9BBB9259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2CC-FAFA-B940-A438-84523A2D0EF1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93674D-5E08-9544-9FCC-A6C8EE42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7F3087-6CB1-0049-A3C2-92B7FC2E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D1AE-CD57-CC4D-877E-751C0EEE49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6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6C1239-C07F-154A-B7A2-D541C5F3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3BECCB-CDCC-B64D-82F8-05961E090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5BA659-86FF-0F42-8235-0AFE3155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2CC-FAFA-B940-A438-84523A2D0EF1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FC938D-F152-8041-9705-B8540F66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45E654-9B1E-DA4C-AE39-D8B90563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D1AE-CD57-CC4D-877E-751C0EEE49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9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35D8BD-56A0-5549-A822-35338EA2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64370E-6B06-DD4E-9E92-2A237E745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D7AC28-1781-214D-A8FD-DF1696EDE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CBA4E9-CF98-5544-BFDF-33E3AD017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2CC-FAFA-B940-A438-84523A2D0EF1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55727B-FD76-B34A-B0D1-09947703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04C5F8-D895-1B42-84C2-E67F6931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D1AE-CD57-CC4D-877E-751C0EEE49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2357C2-6590-BD4A-81A7-CEC5992F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78A22D-9906-DD47-8A02-BAE3B1F5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27571A3-D8F6-E149-B914-78AEADDF4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17FB24-69EE-B242-B355-73C02290C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283B9FE-2A6C-044B-8AD8-E05DB1365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1ED66E-89E5-CC43-89F9-BDEA5302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2CC-FAFA-B940-A438-84523A2D0EF1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18762C9-4B3B-3F4F-9775-E19E8C70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EA18CCC-9375-514C-9C62-4FFDFD17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D1AE-CD57-CC4D-877E-751C0EEE49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06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100107-0FBF-1A4E-A804-98C01B80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C2C4F8-C2FD-8542-9EA2-B5B5069D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2CC-FAFA-B940-A438-84523A2D0EF1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83365E-C40A-734D-B89D-4BF2ED66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4F5B40-2035-8B4A-A3CB-19041772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D1AE-CD57-CC4D-877E-751C0EEE49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8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9C154F4-C65C-194C-81D2-3B78BCE9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2CC-FAFA-B940-A438-84523A2D0EF1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A54A026-6A42-0B4A-BE15-C270AC56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36AFB9-E7FA-474A-9C94-9ED926EA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D1AE-CD57-CC4D-877E-751C0EEE49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3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F639D9-087A-B64F-9FAA-D5B207B0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A428A3-AD7E-4C4E-93DE-DAAD9406B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2A05D2-865B-C348-8CD0-73B80C1E6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C97547-627B-7349-91AC-4C20E295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2CC-FAFA-B940-A438-84523A2D0EF1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4B5C03-C539-714A-A026-67C4B94C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BE35DA-CFA2-824B-AA7C-2F3B26E2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D1AE-CD57-CC4D-877E-751C0EEE49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itolo e 1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263E8CAA-1353-504F-87DB-FA35E8278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510"/>
          <a:stretch/>
        </p:blipFill>
        <p:spPr>
          <a:xfrm>
            <a:off x="8291513" y="0"/>
            <a:ext cx="3900487" cy="6892596"/>
          </a:xfrm>
          <a:prstGeom prst="rect">
            <a:avLst/>
          </a:prstGeom>
        </p:spPr>
      </p:pic>
      <p:sp>
        <p:nvSpPr>
          <p:cNvPr id="49" name="Segnaposto testo 2">
            <a:extLst>
              <a:ext uri="{FF2B5EF4-FFF2-40B4-BE49-F238E27FC236}">
                <a16:creationId xmlns:a16="http://schemas.microsoft.com/office/drawing/2014/main" id="{5FA99056-FC77-5248-B6FE-CECD8DE7BB56}"/>
              </a:ext>
            </a:extLst>
          </p:cNvPr>
          <p:cNvSpPr>
            <a:spLocks noGrp="1"/>
          </p:cNvSpPr>
          <p:nvPr userDrawn="1">
            <p:ph type="body" idx="18" hasCustomPrompt="1"/>
          </p:nvPr>
        </p:nvSpPr>
        <p:spPr>
          <a:xfrm>
            <a:off x="334963" y="1119600"/>
            <a:ext cx="7920000" cy="346763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400" b="1" i="0" cap="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 TITOLO TABELLA</a:t>
            </a:r>
          </a:p>
          <a:p>
            <a:pPr lvl="0"/>
            <a:r>
              <a:rPr lang="it-IT" dirty="0"/>
              <a:t>2 righe</a:t>
            </a:r>
          </a:p>
        </p:txBody>
      </p:sp>
      <p:sp>
        <p:nvSpPr>
          <p:cNvPr id="50" name="Segnaposto testo 2">
            <a:extLst>
              <a:ext uri="{FF2B5EF4-FFF2-40B4-BE49-F238E27FC236}">
                <a16:creationId xmlns:a16="http://schemas.microsoft.com/office/drawing/2014/main" id="{EAC976D1-AAF4-AC4F-B621-3EF9BF44B109}"/>
              </a:ext>
            </a:extLst>
          </p:cNvPr>
          <p:cNvSpPr>
            <a:spLocks noGrp="1"/>
          </p:cNvSpPr>
          <p:nvPr userDrawn="1">
            <p:ph type="body" idx="19" hasCustomPrompt="1"/>
          </p:nvPr>
        </p:nvSpPr>
        <p:spPr>
          <a:xfrm>
            <a:off x="334963" y="1494411"/>
            <a:ext cx="7920000" cy="20673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</a:t>
            </a:r>
            <a:r>
              <a:rPr lang="it-IT" dirty="0" err="1"/>
              <a:t>schemab</a:t>
            </a:r>
            <a:r>
              <a:rPr lang="it-IT" dirty="0"/>
              <a:t>  </a:t>
            </a:r>
            <a:r>
              <a:rPr lang="it-IT" dirty="0" err="1"/>
              <a:t>econda</a:t>
            </a:r>
            <a:r>
              <a:rPr lang="it-IT" dirty="0"/>
              <a:t> riga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CE815A-AC35-224B-ACEA-0A7F3274C8A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-605644" y="336572"/>
            <a:ext cx="360002" cy="365125"/>
          </a:xfrm>
        </p:spPr>
        <p:txBody>
          <a:bodyPr/>
          <a:lstStyle>
            <a:lvl1pPr>
              <a:defRPr b="1" i="0">
                <a:solidFill>
                  <a:srgbClr val="002060"/>
                </a:solidFill>
                <a:latin typeface="Avenir Next Condensed Demi Bold" panose="020B0506020202020204" pitchFamily="34" charset="0"/>
              </a:defRPr>
            </a:lvl1pPr>
          </a:lstStyle>
          <a:p>
            <a:fld id="{4728D1AE-CD57-CC4D-877E-751C0EEE494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6FADB379-AD98-2747-B504-E28A561B018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34963" y="6048000"/>
            <a:ext cx="7920000" cy="14623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1" cap="none" spc="0" baseline="0">
                <a:solidFill>
                  <a:srgbClr val="66534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Nota</a:t>
            </a: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48D76FBA-1264-2F41-92AC-105AF34909FA}"/>
              </a:ext>
            </a:extLst>
          </p:cNvPr>
          <p:cNvCxnSpPr>
            <a:cxnSpLocks/>
          </p:cNvCxnSpPr>
          <p:nvPr userDrawn="1"/>
        </p:nvCxnSpPr>
        <p:spPr>
          <a:xfrm>
            <a:off x="334963" y="1798900"/>
            <a:ext cx="7920000" cy="0"/>
          </a:xfrm>
          <a:prstGeom prst="line">
            <a:avLst/>
          </a:prstGeom>
          <a:ln w="12700" cap="rnd">
            <a:solidFill>
              <a:srgbClr val="7D6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1CC13127-B4FA-D443-87AB-7B34CDB00D0E}"/>
              </a:ext>
            </a:extLst>
          </p:cNvPr>
          <p:cNvSpPr/>
          <p:nvPr userDrawn="1"/>
        </p:nvSpPr>
        <p:spPr>
          <a:xfrm>
            <a:off x="8417170" y="0"/>
            <a:ext cx="3774830" cy="70745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44AD60C-94B5-7C4C-B0F1-C1107D9E6703}"/>
              </a:ext>
            </a:extLst>
          </p:cNvPr>
          <p:cNvSpPr/>
          <p:nvPr userDrawn="1"/>
        </p:nvSpPr>
        <p:spPr>
          <a:xfrm>
            <a:off x="-408603" y="181980"/>
            <a:ext cx="11873772" cy="688450"/>
          </a:xfrm>
          <a:prstGeom prst="roundRect">
            <a:avLst/>
          </a:prstGeom>
          <a:solidFill>
            <a:srgbClr val="DD3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DEAE7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3F1A9B-FFA3-404C-B00B-BEFAD436D59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4963" y="218076"/>
            <a:ext cx="10954360" cy="688449"/>
          </a:xfrm>
        </p:spPr>
        <p:txBody>
          <a:bodyPr wrap="none" lIns="0" tIns="0" rIns="0" bIns="0">
            <a:noAutofit/>
          </a:bodyPr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it-IT" sz="2400" b="0" i="0" kern="1200" cap="all" spc="-10" baseline="0" dirty="0">
                <a:solidFill>
                  <a:schemeClr val="bg1"/>
                </a:solidFill>
                <a:latin typeface="Helvetica Light" panose="020B04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7" name="Immagine 5">
            <a:extLst>
              <a:ext uri="{FF2B5EF4-FFF2-40B4-BE49-F238E27FC236}">
                <a16:creationId xmlns:a16="http://schemas.microsoft.com/office/drawing/2014/main" id="{7C2C6BF3-3C51-AB4A-8169-9F0CE374E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6686" y="6454087"/>
            <a:ext cx="1558028" cy="26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9635B9E-B9EB-754F-B2FC-E5D45189DEAB}"/>
              </a:ext>
            </a:extLst>
          </p:cNvPr>
          <p:cNvSpPr/>
          <p:nvPr userDrawn="1"/>
        </p:nvSpPr>
        <p:spPr>
          <a:xfrm>
            <a:off x="3325500" y="-583267"/>
            <a:ext cx="440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IV Forum Internazionale del Gran Sasso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B06788C-4711-4546-808D-447E083511C3}"/>
              </a:ext>
            </a:extLst>
          </p:cNvPr>
          <p:cNvSpPr txBox="1"/>
          <p:nvPr userDrawn="1"/>
        </p:nvSpPr>
        <p:spPr>
          <a:xfrm>
            <a:off x="6392469" y="6433925"/>
            <a:ext cx="18904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GIAN CARLO BLANGIARDO</a:t>
            </a:r>
          </a:p>
          <a:p>
            <a:r>
              <a:rPr lang="it-IT" sz="1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Presidente Istituto nazionale di statistica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CF2F52B1-094E-1E46-8CF7-E04F8233F4F8}"/>
              </a:ext>
            </a:extLst>
          </p:cNvPr>
          <p:cNvCxnSpPr>
            <a:cxnSpLocks/>
          </p:cNvCxnSpPr>
          <p:nvPr userDrawn="1"/>
        </p:nvCxnSpPr>
        <p:spPr>
          <a:xfrm>
            <a:off x="334963" y="6291893"/>
            <a:ext cx="7918450" cy="0"/>
          </a:xfrm>
          <a:prstGeom prst="line">
            <a:avLst/>
          </a:prstGeom>
          <a:ln w="6350" cap="rnd">
            <a:solidFill>
              <a:srgbClr val="DD3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5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11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pos="7466" userDrawn="1">
          <p15:clr>
            <a:srgbClr val="FBAE40"/>
          </p15:clr>
        </p15:guide>
        <p15:guide id="10" orient="horz" pos="694" userDrawn="1">
          <p15:clr>
            <a:srgbClr val="FBAE40"/>
          </p15:clr>
        </p15:guide>
        <p15:guide id="11" orient="horz" pos="1290" userDrawn="1">
          <p15:clr>
            <a:srgbClr val="FBAE40"/>
          </p15:clr>
        </p15:guide>
        <p15:guide id="12" orient="horz" pos="3739" userDrawn="1">
          <p15:clr>
            <a:srgbClr val="FBAE40"/>
          </p15:clr>
        </p15:guide>
        <p15:guide id="13" pos="519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A2C086-8873-0548-BC00-72F5E0D3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CD0700A-8208-0849-A6D3-A56FFB586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E9407F-652C-B240-8839-850BFC357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4EA6AB-F575-924F-83C7-926E17E6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2CC-FAFA-B940-A438-84523A2D0EF1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4B3D11-2A0D-5845-B3EE-28D60DDE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3FF349-2D4D-694B-9D28-27388F23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D1AE-CD57-CC4D-877E-751C0EEE49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85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7AC072-EDD4-BE4E-88CC-2728EB11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A137A7-E7C0-DC49-BECF-CB32E7AC1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CC1FEB-894B-7647-9A82-A797CE49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2CC-FAFA-B940-A438-84523A2D0EF1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967B51-6DE3-C946-A192-F0313329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05E87E-8424-B74C-ACEE-E7E1A30A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D1AE-CD57-CC4D-877E-751C0EEE49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2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7CE0021-5D9B-EA4F-A728-A4FF1A6FC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CD246C-2761-1246-837F-39589E6EA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E70E31-5E3C-6F44-9F14-AEA740F3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32CC-FAFA-B940-A438-84523A2D0EF1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84185E-DEE7-8F45-A37A-3ADE7AAD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6B3A68-345D-EA44-9BF6-675E97BD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D1AE-CD57-CC4D-877E-751C0EEE49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0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0937-6E4F-4D0D-807B-1EC89A2D66EC}" type="datetimeFigureOut">
              <a:rPr lang="it-IT" smtClean="0"/>
              <a:pPr/>
              <a:t>12/12/2021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1053-3269-4759-9CDF-C7173F4372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90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 o 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1264002" cy="4481153"/>
          </a:xfrm>
        </p:spPr>
        <p:txBody>
          <a:bodyPr lIns="0" tIns="0" rIns="0" bIns="0">
            <a:noAutofit/>
          </a:bodyPr>
          <a:lstStyle>
            <a:lvl1pPr marL="285750" indent="-285750">
              <a:spcAft>
                <a:spcPts val="1800"/>
              </a:spcAft>
              <a:buSzPct val="120000"/>
              <a:buFont typeface="Courier New" panose="02070309020205020404" pitchFamily="49" charset="0"/>
              <a:buChar char="o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053620-96AC-EF47-823B-D2E90BBCE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4E3F12-6C4D-C642-90EC-9F9AE3161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8589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Titolo e 1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263E8CAA-1353-504F-87DB-FA35E8278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510"/>
          <a:stretch/>
        </p:blipFill>
        <p:spPr>
          <a:xfrm>
            <a:off x="8291513" y="0"/>
            <a:ext cx="3900487" cy="6892596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CE815A-AC35-224B-ACEA-0A7F3274C8A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-605644" y="336572"/>
            <a:ext cx="360002" cy="365125"/>
          </a:xfrm>
        </p:spPr>
        <p:txBody>
          <a:bodyPr/>
          <a:lstStyle>
            <a:lvl1pPr>
              <a:defRPr b="1" i="0">
                <a:solidFill>
                  <a:srgbClr val="002060"/>
                </a:solidFill>
                <a:latin typeface="Avenir Next Condensed Demi Bold" panose="020B0506020202020204" pitchFamily="34" charset="0"/>
              </a:defRPr>
            </a:lvl1pPr>
          </a:lstStyle>
          <a:p>
            <a:fld id="{4728D1AE-CD57-CC4D-877E-751C0EEE494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6FADB379-AD98-2747-B504-E28A561B018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34963" y="6048000"/>
            <a:ext cx="7920000" cy="14623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1" cap="none" spc="0" baseline="0">
                <a:solidFill>
                  <a:srgbClr val="66534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Nota</a:t>
            </a: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48D76FBA-1264-2F41-92AC-105AF34909FA}"/>
              </a:ext>
            </a:extLst>
          </p:cNvPr>
          <p:cNvCxnSpPr>
            <a:cxnSpLocks/>
          </p:cNvCxnSpPr>
          <p:nvPr userDrawn="1"/>
        </p:nvCxnSpPr>
        <p:spPr>
          <a:xfrm>
            <a:off x="334963" y="1798900"/>
            <a:ext cx="7920000" cy="0"/>
          </a:xfrm>
          <a:prstGeom prst="line">
            <a:avLst/>
          </a:prstGeom>
          <a:ln w="12700" cap="rnd">
            <a:solidFill>
              <a:srgbClr val="7D6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1CC13127-B4FA-D443-87AB-7B34CDB00D0E}"/>
              </a:ext>
            </a:extLst>
          </p:cNvPr>
          <p:cNvSpPr/>
          <p:nvPr userDrawn="1"/>
        </p:nvSpPr>
        <p:spPr>
          <a:xfrm>
            <a:off x="8417170" y="0"/>
            <a:ext cx="3774830" cy="70745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44AD60C-94B5-7C4C-B0F1-C1107D9E6703}"/>
              </a:ext>
            </a:extLst>
          </p:cNvPr>
          <p:cNvSpPr/>
          <p:nvPr userDrawn="1"/>
        </p:nvSpPr>
        <p:spPr>
          <a:xfrm>
            <a:off x="-408603" y="181980"/>
            <a:ext cx="11873772" cy="688450"/>
          </a:xfrm>
          <a:prstGeom prst="roundRect">
            <a:avLst/>
          </a:prstGeom>
          <a:solidFill>
            <a:srgbClr val="DD3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DEAE7"/>
              </a:solidFill>
            </a:endParaRPr>
          </a:p>
        </p:txBody>
      </p:sp>
      <p:pic>
        <p:nvPicPr>
          <p:cNvPr id="17" name="Immagine 5">
            <a:extLst>
              <a:ext uri="{FF2B5EF4-FFF2-40B4-BE49-F238E27FC236}">
                <a16:creationId xmlns:a16="http://schemas.microsoft.com/office/drawing/2014/main" id="{7C2C6BF3-3C51-AB4A-8169-9F0CE374E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6686" y="6454087"/>
            <a:ext cx="1558028" cy="26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9635B9E-B9EB-754F-B2FC-E5D45189DEAB}"/>
              </a:ext>
            </a:extLst>
          </p:cNvPr>
          <p:cNvSpPr/>
          <p:nvPr userDrawn="1"/>
        </p:nvSpPr>
        <p:spPr>
          <a:xfrm>
            <a:off x="3325500" y="-583267"/>
            <a:ext cx="440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IV Forum Internazionale del Gran Sasso</a:t>
            </a:r>
            <a:endParaRPr lang="it-IT" dirty="0"/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896A862E-2313-E04F-9A33-D7EBE50A0AA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34963" y="1118535"/>
            <a:ext cx="7920000" cy="23476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1" i="0" cap="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 TITOLO TABELLA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BCE108E1-46DB-994F-9ED0-8F83313F971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4963" y="1365893"/>
            <a:ext cx="7920000" cy="23476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</a:t>
            </a:r>
            <a:r>
              <a:rPr lang="it-IT" dirty="0" err="1"/>
              <a:t>schemab</a:t>
            </a:r>
            <a:r>
              <a:rPr lang="it-IT" dirty="0"/>
              <a:t>  </a:t>
            </a:r>
            <a:r>
              <a:rPr lang="it-IT" dirty="0" err="1"/>
              <a:t>econda</a:t>
            </a:r>
            <a:r>
              <a:rPr lang="it-IT" dirty="0"/>
              <a:t> riga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9D99074-30AE-674C-BD32-74F00DC4AF3A}"/>
              </a:ext>
            </a:extLst>
          </p:cNvPr>
          <p:cNvSpPr txBox="1"/>
          <p:nvPr userDrawn="1"/>
        </p:nvSpPr>
        <p:spPr>
          <a:xfrm>
            <a:off x="6392469" y="6433925"/>
            <a:ext cx="18904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GIAN CARLO BLANGIARDO</a:t>
            </a:r>
          </a:p>
          <a:p>
            <a:r>
              <a:rPr lang="it-IT" sz="1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Presidente Istituto nazionale di statistica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6381AF10-6D47-514D-BD60-C929AD9C0C4B}"/>
              </a:ext>
            </a:extLst>
          </p:cNvPr>
          <p:cNvCxnSpPr>
            <a:cxnSpLocks/>
          </p:cNvCxnSpPr>
          <p:nvPr userDrawn="1"/>
        </p:nvCxnSpPr>
        <p:spPr>
          <a:xfrm>
            <a:off x="334963" y="6291893"/>
            <a:ext cx="7918450" cy="0"/>
          </a:xfrm>
          <a:prstGeom prst="line">
            <a:avLst/>
          </a:prstGeom>
          <a:ln w="6350" cap="rnd">
            <a:solidFill>
              <a:srgbClr val="DD3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D809C16D-1E90-CE4F-B540-A399B1AE6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18076"/>
            <a:ext cx="10954360" cy="688449"/>
          </a:xfrm>
        </p:spPr>
        <p:txBody>
          <a:bodyPr wrap="none" lIns="0" tIns="0" rIns="0" bIns="0">
            <a:noAutofit/>
          </a:bodyPr>
          <a:lstStyle>
            <a:lvl1pPr algn="l" defTabSz="914400" rtl="0" eaLnBrk="1" latinLnBrk="0" hangingPunct="1">
              <a:lnSpc>
                <a:spcPts val="2100"/>
              </a:lnSpc>
              <a:spcBef>
                <a:spcPct val="0"/>
              </a:spcBef>
              <a:buNone/>
              <a:defRPr lang="it-IT" sz="2400" b="0" i="0" kern="1200" cap="all" spc="-10" baseline="0" dirty="0">
                <a:solidFill>
                  <a:schemeClr val="bg1"/>
                </a:solidFill>
                <a:latin typeface="Helvetica Light" panose="020B04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8193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11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pos="7466" userDrawn="1">
          <p15:clr>
            <a:srgbClr val="FBAE40"/>
          </p15:clr>
        </p15:guide>
        <p15:guide id="10" orient="horz" pos="694" userDrawn="1">
          <p15:clr>
            <a:srgbClr val="FBAE40"/>
          </p15:clr>
        </p15:guide>
        <p15:guide id="11" orient="horz" pos="1290" userDrawn="1">
          <p15:clr>
            <a:srgbClr val="FBAE40"/>
          </p15:clr>
        </p15:guide>
        <p15:guide id="12" orient="horz" pos="3739" userDrawn="1">
          <p15:clr>
            <a:srgbClr val="FBAE40"/>
          </p15:clr>
        </p15:guide>
        <p15:guide id="13" pos="519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Titolo e 2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263E8CAA-1353-504F-87DB-FA35E8278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510"/>
          <a:stretch/>
        </p:blipFill>
        <p:spPr>
          <a:xfrm>
            <a:off x="8291513" y="0"/>
            <a:ext cx="3900487" cy="6892596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CE815A-AC35-224B-ACEA-0A7F3274C8A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-605644" y="336572"/>
            <a:ext cx="360002" cy="365125"/>
          </a:xfrm>
        </p:spPr>
        <p:txBody>
          <a:bodyPr/>
          <a:lstStyle>
            <a:lvl1pPr>
              <a:defRPr b="1" i="0">
                <a:solidFill>
                  <a:srgbClr val="002060"/>
                </a:solidFill>
                <a:latin typeface="Avenir Next Condensed Demi Bold" panose="020B0506020202020204" pitchFamily="34" charset="0"/>
              </a:defRPr>
            </a:lvl1pPr>
          </a:lstStyle>
          <a:p>
            <a:fld id="{4728D1AE-CD57-CC4D-877E-751C0EEE494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6FADB379-AD98-2747-B504-E28A561B018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34963" y="6048000"/>
            <a:ext cx="7920000" cy="14623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1" cap="none" spc="0" baseline="0">
                <a:solidFill>
                  <a:srgbClr val="66534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Nota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CC13127-B4FA-D443-87AB-7B34CDB00D0E}"/>
              </a:ext>
            </a:extLst>
          </p:cNvPr>
          <p:cNvSpPr/>
          <p:nvPr userDrawn="1"/>
        </p:nvSpPr>
        <p:spPr>
          <a:xfrm>
            <a:off x="8417170" y="0"/>
            <a:ext cx="3774830" cy="70745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44AD60C-94B5-7C4C-B0F1-C1107D9E6703}"/>
              </a:ext>
            </a:extLst>
          </p:cNvPr>
          <p:cNvSpPr/>
          <p:nvPr userDrawn="1"/>
        </p:nvSpPr>
        <p:spPr>
          <a:xfrm>
            <a:off x="-408603" y="181980"/>
            <a:ext cx="11873772" cy="688450"/>
          </a:xfrm>
          <a:prstGeom prst="roundRect">
            <a:avLst/>
          </a:prstGeom>
          <a:solidFill>
            <a:srgbClr val="DD3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DEAE7"/>
              </a:solidFill>
            </a:endParaRPr>
          </a:p>
        </p:txBody>
      </p:sp>
      <p:pic>
        <p:nvPicPr>
          <p:cNvPr id="17" name="Immagine 5">
            <a:extLst>
              <a:ext uri="{FF2B5EF4-FFF2-40B4-BE49-F238E27FC236}">
                <a16:creationId xmlns:a16="http://schemas.microsoft.com/office/drawing/2014/main" id="{7C2C6BF3-3C51-AB4A-8169-9F0CE374E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6686" y="6454087"/>
            <a:ext cx="1558028" cy="26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710465E4-C606-6F48-9B1B-BAB42AF224A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34963" y="1118535"/>
            <a:ext cx="7920000" cy="234761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1" i="0" cap="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 TITOLO TABELLA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4B33E0A2-A67F-B94B-AB1E-79A91525AE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4963" y="1365892"/>
            <a:ext cx="7920000" cy="37831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 seconda riga</a:t>
            </a:r>
          </a:p>
          <a:p>
            <a:pPr lvl="0"/>
            <a:r>
              <a:rPr lang="it-IT" dirty="0"/>
              <a:t>2 righe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C7F650D-8A66-C140-801D-4B464A9BC9EE}"/>
              </a:ext>
            </a:extLst>
          </p:cNvPr>
          <p:cNvSpPr txBox="1"/>
          <p:nvPr userDrawn="1"/>
        </p:nvSpPr>
        <p:spPr>
          <a:xfrm>
            <a:off x="6392469" y="6433925"/>
            <a:ext cx="18904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GIAN CARLO BLANGIARDO</a:t>
            </a:r>
          </a:p>
          <a:p>
            <a:r>
              <a:rPr lang="it-IT" sz="1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Presidente Istituto nazionale di statistica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65CA1D29-FE98-E640-BD12-0605324B6E19}"/>
              </a:ext>
            </a:extLst>
          </p:cNvPr>
          <p:cNvCxnSpPr>
            <a:cxnSpLocks/>
          </p:cNvCxnSpPr>
          <p:nvPr userDrawn="1"/>
        </p:nvCxnSpPr>
        <p:spPr>
          <a:xfrm>
            <a:off x="334963" y="6291893"/>
            <a:ext cx="7918450" cy="0"/>
          </a:xfrm>
          <a:prstGeom prst="line">
            <a:avLst/>
          </a:prstGeom>
          <a:ln w="6350" cap="rnd">
            <a:solidFill>
              <a:srgbClr val="DD3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16D31C38-0051-E74A-BF38-1273E249B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18076"/>
            <a:ext cx="10954360" cy="688449"/>
          </a:xfrm>
        </p:spPr>
        <p:txBody>
          <a:bodyPr wrap="none" lIns="0" tIns="0" rIns="0" bIns="0">
            <a:noAutofit/>
          </a:bodyPr>
          <a:lstStyle>
            <a:lvl1pPr algn="l" defTabSz="914400" rtl="0" eaLnBrk="1" latinLnBrk="0" hangingPunct="1">
              <a:lnSpc>
                <a:spcPts val="2100"/>
              </a:lnSpc>
              <a:spcBef>
                <a:spcPct val="0"/>
              </a:spcBef>
              <a:buNone/>
              <a:defRPr lang="it-IT" sz="2400" b="0" i="0" kern="1200" cap="all" spc="-10" baseline="0" dirty="0">
                <a:solidFill>
                  <a:schemeClr val="bg1"/>
                </a:solidFill>
                <a:latin typeface="Helvetica Light" panose="020B04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05515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11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pos="7466" userDrawn="1">
          <p15:clr>
            <a:srgbClr val="FBAE40"/>
          </p15:clr>
        </p15:guide>
        <p15:guide id="10" orient="horz" pos="694" userDrawn="1">
          <p15:clr>
            <a:srgbClr val="FBAE40"/>
          </p15:clr>
        </p15:guide>
        <p15:guide id="11" orient="horz" pos="1290" userDrawn="1">
          <p15:clr>
            <a:srgbClr val="FBAE40"/>
          </p15:clr>
        </p15:guide>
        <p15:guide id="12" orient="horz" pos="3739" userDrawn="1">
          <p15:clr>
            <a:srgbClr val="FBAE40"/>
          </p15:clr>
        </p15:guide>
        <p15:guide id="13" pos="51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Titolo e 1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263E8CAA-1353-504F-87DB-FA35E8278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510"/>
          <a:stretch/>
        </p:blipFill>
        <p:spPr>
          <a:xfrm>
            <a:off x="8291513" y="0"/>
            <a:ext cx="3900487" cy="6892596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CE815A-AC35-224B-ACEA-0A7F3274C8A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-605644" y="336572"/>
            <a:ext cx="360002" cy="365125"/>
          </a:xfrm>
        </p:spPr>
        <p:txBody>
          <a:bodyPr/>
          <a:lstStyle>
            <a:lvl1pPr>
              <a:defRPr b="1" i="0">
                <a:solidFill>
                  <a:srgbClr val="002060"/>
                </a:solidFill>
                <a:latin typeface="Avenir Next Condensed Demi Bold" panose="020B0506020202020204" pitchFamily="34" charset="0"/>
              </a:defRPr>
            </a:lvl1pPr>
          </a:lstStyle>
          <a:p>
            <a:fld id="{4728D1AE-CD57-CC4D-877E-751C0EEE494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6FADB379-AD98-2747-B504-E28A561B018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34963" y="6048000"/>
            <a:ext cx="7920000" cy="14623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1" cap="none" spc="0" baseline="0">
                <a:solidFill>
                  <a:srgbClr val="66534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Nota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CC13127-B4FA-D443-87AB-7B34CDB00D0E}"/>
              </a:ext>
            </a:extLst>
          </p:cNvPr>
          <p:cNvSpPr/>
          <p:nvPr userDrawn="1"/>
        </p:nvSpPr>
        <p:spPr>
          <a:xfrm>
            <a:off x="8417170" y="0"/>
            <a:ext cx="3774830" cy="70745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44AD60C-94B5-7C4C-B0F1-C1107D9E6703}"/>
              </a:ext>
            </a:extLst>
          </p:cNvPr>
          <p:cNvSpPr/>
          <p:nvPr userDrawn="1"/>
        </p:nvSpPr>
        <p:spPr>
          <a:xfrm>
            <a:off x="-408603" y="181980"/>
            <a:ext cx="11873772" cy="688450"/>
          </a:xfrm>
          <a:prstGeom prst="roundRect">
            <a:avLst/>
          </a:prstGeom>
          <a:solidFill>
            <a:srgbClr val="DD3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DEAE7"/>
              </a:solidFill>
            </a:endParaRPr>
          </a:p>
        </p:txBody>
      </p:sp>
      <p:pic>
        <p:nvPicPr>
          <p:cNvPr id="17" name="Immagine 5">
            <a:extLst>
              <a:ext uri="{FF2B5EF4-FFF2-40B4-BE49-F238E27FC236}">
                <a16:creationId xmlns:a16="http://schemas.microsoft.com/office/drawing/2014/main" id="{7C2C6BF3-3C51-AB4A-8169-9F0CE374E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6686" y="6454087"/>
            <a:ext cx="1558028" cy="26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9635B9E-B9EB-754F-B2FC-E5D45189DEAB}"/>
              </a:ext>
            </a:extLst>
          </p:cNvPr>
          <p:cNvSpPr/>
          <p:nvPr userDrawn="1"/>
        </p:nvSpPr>
        <p:spPr>
          <a:xfrm>
            <a:off x="3325500" y="-583267"/>
            <a:ext cx="440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IV Forum Internazionale del Gran Sasso</a:t>
            </a:r>
            <a:endParaRPr lang="it-IT" dirty="0"/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8110ECDF-1E9D-4C4A-8BD4-C925ECC443E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34963" y="1118536"/>
            <a:ext cx="3741737" cy="39920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400" b="1" i="0" cap="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 TITOLO TABELLA</a:t>
            </a:r>
          </a:p>
        </p:txBody>
      </p:sp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E0A4B04C-23A8-A44E-B013-4BA4B86919B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506913" y="1118536"/>
            <a:ext cx="3760750" cy="39920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400" b="1" i="0" cap="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 TITOLO TABELLA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A8795D8C-A005-5E4C-AF72-F7DC03E7E98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4963" y="1494412"/>
            <a:ext cx="3741737" cy="20673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 seconda riga</a:t>
            </a: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D7F28CF4-3643-D648-8B24-1AE747B9C53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503841" y="1494412"/>
            <a:ext cx="3741737" cy="20673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 seconda riga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52C1671-7B45-2046-BE3A-09E38D42893C}"/>
              </a:ext>
            </a:extLst>
          </p:cNvPr>
          <p:cNvSpPr txBox="1"/>
          <p:nvPr userDrawn="1"/>
        </p:nvSpPr>
        <p:spPr>
          <a:xfrm>
            <a:off x="6392469" y="6433925"/>
            <a:ext cx="18904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GIAN CARLO BLANGIARDO</a:t>
            </a:r>
          </a:p>
          <a:p>
            <a:r>
              <a:rPr lang="it-IT" sz="1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Presidente Istituto nazionale di statistica</a:t>
            </a:r>
          </a:p>
        </p:txBody>
      </p: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3F613519-F0B3-0445-82C3-C9440AB732D8}"/>
              </a:ext>
            </a:extLst>
          </p:cNvPr>
          <p:cNvCxnSpPr>
            <a:cxnSpLocks/>
          </p:cNvCxnSpPr>
          <p:nvPr userDrawn="1"/>
        </p:nvCxnSpPr>
        <p:spPr>
          <a:xfrm>
            <a:off x="334963" y="6291893"/>
            <a:ext cx="7918450" cy="0"/>
          </a:xfrm>
          <a:prstGeom prst="line">
            <a:avLst/>
          </a:prstGeom>
          <a:ln w="6350" cap="rnd">
            <a:solidFill>
              <a:srgbClr val="DD3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1A5A4906-7853-544E-AC14-52DB7FE3A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18076"/>
            <a:ext cx="10954360" cy="688449"/>
          </a:xfrm>
        </p:spPr>
        <p:txBody>
          <a:bodyPr wrap="none" lIns="0" tIns="0" rIns="0" bIns="0">
            <a:noAutofit/>
          </a:bodyPr>
          <a:lstStyle>
            <a:lvl1pPr algn="l" defTabSz="914400" rtl="0" eaLnBrk="1" latinLnBrk="0" hangingPunct="1">
              <a:lnSpc>
                <a:spcPts val="2100"/>
              </a:lnSpc>
              <a:spcBef>
                <a:spcPct val="0"/>
              </a:spcBef>
              <a:buNone/>
              <a:defRPr lang="it-IT" sz="2400" b="0" i="0" kern="1200" cap="all" spc="-10" baseline="0" dirty="0">
                <a:solidFill>
                  <a:schemeClr val="bg1"/>
                </a:solidFill>
                <a:latin typeface="Helvetica Light" panose="020B04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4768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11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pos="7466" userDrawn="1">
          <p15:clr>
            <a:srgbClr val="FBAE40"/>
          </p15:clr>
        </p15:guide>
        <p15:guide id="10" orient="horz" pos="694" userDrawn="1">
          <p15:clr>
            <a:srgbClr val="FBAE40"/>
          </p15:clr>
        </p15:guide>
        <p15:guide id="11" orient="horz" pos="1290" userDrawn="1">
          <p15:clr>
            <a:srgbClr val="FBAE40"/>
          </p15:clr>
        </p15:guide>
        <p15:guide id="12" orient="horz" pos="3739" userDrawn="1">
          <p15:clr>
            <a:srgbClr val="FBAE40"/>
          </p15:clr>
        </p15:guide>
        <p15:guide id="13" pos="51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Titolo e 1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263E8CAA-1353-504F-87DB-FA35E8278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510"/>
          <a:stretch/>
        </p:blipFill>
        <p:spPr>
          <a:xfrm>
            <a:off x="8291513" y="0"/>
            <a:ext cx="3900487" cy="6892596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CE815A-AC35-224B-ACEA-0A7F3274C8A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-605644" y="336572"/>
            <a:ext cx="360002" cy="365125"/>
          </a:xfrm>
        </p:spPr>
        <p:txBody>
          <a:bodyPr/>
          <a:lstStyle>
            <a:lvl1pPr>
              <a:defRPr b="1" i="0">
                <a:solidFill>
                  <a:srgbClr val="002060"/>
                </a:solidFill>
                <a:latin typeface="Avenir Next Condensed Demi Bold" panose="020B0506020202020204" pitchFamily="34" charset="0"/>
              </a:defRPr>
            </a:lvl1pPr>
          </a:lstStyle>
          <a:p>
            <a:fld id="{4728D1AE-CD57-CC4D-877E-751C0EEE494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6FADB379-AD98-2747-B504-E28A561B018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34963" y="6048000"/>
            <a:ext cx="7920000" cy="14623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1" cap="none" spc="0" baseline="0">
                <a:solidFill>
                  <a:srgbClr val="66534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Nota</a:t>
            </a: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48D76FBA-1264-2F41-92AC-105AF34909FA}"/>
              </a:ext>
            </a:extLst>
          </p:cNvPr>
          <p:cNvCxnSpPr>
            <a:cxnSpLocks/>
          </p:cNvCxnSpPr>
          <p:nvPr userDrawn="1"/>
        </p:nvCxnSpPr>
        <p:spPr>
          <a:xfrm>
            <a:off x="334963" y="1938986"/>
            <a:ext cx="7920000" cy="0"/>
          </a:xfrm>
          <a:prstGeom prst="line">
            <a:avLst/>
          </a:prstGeom>
          <a:ln w="12700" cap="rnd">
            <a:solidFill>
              <a:srgbClr val="7D6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1CC13127-B4FA-D443-87AB-7B34CDB00D0E}"/>
              </a:ext>
            </a:extLst>
          </p:cNvPr>
          <p:cNvSpPr/>
          <p:nvPr userDrawn="1"/>
        </p:nvSpPr>
        <p:spPr>
          <a:xfrm>
            <a:off x="8417170" y="0"/>
            <a:ext cx="3774830" cy="70745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44AD60C-94B5-7C4C-B0F1-C1107D9E6703}"/>
              </a:ext>
            </a:extLst>
          </p:cNvPr>
          <p:cNvSpPr/>
          <p:nvPr userDrawn="1"/>
        </p:nvSpPr>
        <p:spPr>
          <a:xfrm>
            <a:off x="-408603" y="181980"/>
            <a:ext cx="11873772" cy="688450"/>
          </a:xfrm>
          <a:prstGeom prst="roundRect">
            <a:avLst/>
          </a:prstGeom>
          <a:solidFill>
            <a:srgbClr val="DD3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DEAE7"/>
              </a:solidFill>
            </a:endParaRPr>
          </a:p>
        </p:txBody>
      </p:sp>
      <p:pic>
        <p:nvPicPr>
          <p:cNvPr id="17" name="Immagine 5">
            <a:extLst>
              <a:ext uri="{FF2B5EF4-FFF2-40B4-BE49-F238E27FC236}">
                <a16:creationId xmlns:a16="http://schemas.microsoft.com/office/drawing/2014/main" id="{7C2C6BF3-3C51-AB4A-8169-9F0CE374E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6686" y="6454087"/>
            <a:ext cx="1558028" cy="26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9635B9E-B9EB-754F-B2FC-E5D45189DEAB}"/>
              </a:ext>
            </a:extLst>
          </p:cNvPr>
          <p:cNvSpPr/>
          <p:nvPr userDrawn="1"/>
        </p:nvSpPr>
        <p:spPr>
          <a:xfrm>
            <a:off x="3325500" y="-583267"/>
            <a:ext cx="440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IV Forum Internazionale del Gran Sasso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CB7835-38F4-5741-A155-14491169B6E1}"/>
              </a:ext>
            </a:extLst>
          </p:cNvPr>
          <p:cNvSpPr txBox="1"/>
          <p:nvPr userDrawn="1"/>
        </p:nvSpPr>
        <p:spPr>
          <a:xfrm>
            <a:off x="6392469" y="6433925"/>
            <a:ext cx="18904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GIAN CARLO BLANGIARDO</a:t>
            </a:r>
          </a:p>
          <a:p>
            <a:r>
              <a:rPr lang="it-IT" sz="1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Presidente Istituto nazionale di statistica</a:t>
            </a:r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8110ECDF-1E9D-4C4A-8BD4-C925ECC443E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34963" y="1118535"/>
            <a:ext cx="3741737" cy="54881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400" b="1" i="0" cap="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 TITOLO TABELLA</a:t>
            </a:r>
          </a:p>
          <a:p>
            <a:pPr lvl="0"/>
            <a:r>
              <a:rPr lang="it-IT" dirty="0"/>
              <a:t>2 righe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28CC18D0-9983-F448-B813-327FFC83DB7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4963" y="1679932"/>
            <a:ext cx="3741737" cy="27912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</a:t>
            </a:r>
            <a:r>
              <a:rPr lang="it-IT" dirty="0" err="1"/>
              <a:t>schemab</a:t>
            </a:r>
            <a:r>
              <a:rPr lang="it-IT" dirty="0"/>
              <a:t>  </a:t>
            </a:r>
            <a:r>
              <a:rPr lang="it-IT" dirty="0" err="1"/>
              <a:t>econda</a:t>
            </a:r>
            <a:r>
              <a:rPr lang="it-IT" dirty="0"/>
              <a:t> riga</a:t>
            </a:r>
          </a:p>
        </p:txBody>
      </p:sp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E0A4B04C-23A8-A44E-B013-4BA4B86919B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506913" y="1118535"/>
            <a:ext cx="3760750" cy="56061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400" b="1" i="0" cap="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 TITOLO TABELLA</a:t>
            </a:r>
          </a:p>
          <a:p>
            <a:pPr lvl="0"/>
            <a:r>
              <a:rPr lang="it-IT" dirty="0"/>
              <a:t>2 righe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AA5DC0E9-7993-294A-9D88-D66E1AECB2C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506913" y="1679932"/>
            <a:ext cx="3760750" cy="279122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</a:t>
            </a:r>
            <a:r>
              <a:rPr lang="it-IT" dirty="0" err="1"/>
              <a:t>schemab</a:t>
            </a:r>
            <a:r>
              <a:rPr lang="it-IT" dirty="0"/>
              <a:t>  </a:t>
            </a:r>
            <a:r>
              <a:rPr lang="it-IT" dirty="0" err="1"/>
              <a:t>econda</a:t>
            </a:r>
            <a:r>
              <a:rPr lang="it-IT" dirty="0"/>
              <a:t> riga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82C98D2C-6B57-4F48-B49B-18380960B4B9}"/>
              </a:ext>
            </a:extLst>
          </p:cNvPr>
          <p:cNvCxnSpPr>
            <a:cxnSpLocks/>
          </p:cNvCxnSpPr>
          <p:nvPr userDrawn="1"/>
        </p:nvCxnSpPr>
        <p:spPr>
          <a:xfrm>
            <a:off x="334963" y="6291893"/>
            <a:ext cx="7918450" cy="0"/>
          </a:xfrm>
          <a:prstGeom prst="line">
            <a:avLst/>
          </a:prstGeom>
          <a:ln w="6350" cap="rnd">
            <a:solidFill>
              <a:srgbClr val="DD3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FAF484EE-485C-F140-A8F5-FACB627BF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18076"/>
            <a:ext cx="10954360" cy="688449"/>
          </a:xfrm>
        </p:spPr>
        <p:txBody>
          <a:bodyPr wrap="none" lIns="0" tIns="0" rIns="0" bIns="0">
            <a:noAutofit/>
          </a:bodyPr>
          <a:lstStyle>
            <a:lvl1pPr algn="l" defTabSz="914400" rtl="0" eaLnBrk="1" latinLnBrk="0" hangingPunct="1">
              <a:lnSpc>
                <a:spcPts val="2100"/>
              </a:lnSpc>
              <a:spcBef>
                <a:spcPct val="0"/>
              </a:spcBef>
              <a:buNone/>
              <a:defRPr lang="it-IT" sz="2400" b="0" i="0" kern="1200" cap="all" spc="-10" baseline="0" dirty="0">
                <a:solidFill>
                  <a:schemeClr val="bg1"/>
                </a:solidFill>
                <a:latin typeface="Helvetica Light" panose="020B04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9424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11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pos="7466" userDrawn="1">
          <p15:clr>
            <a:srgbClr val="FBAE40"/>
          </p15:clr>
        </p15:guide>
        <p15:guide id="10" orient="horz" pos="694" userDrawn="1">
          <p15:clr>
            <a:srgbClr val="FBAE40"/>
          </p15:clr>
        </p15:guide>
        <p15:guide id="11" orient="horz" pos="1290" userDrawn="1">
          <p15:clr>
            <a:srgbClr val="FBAE40"/>
          </p15:clr>
        </p15:guide>
        <p15:guide id="12" orient="horz" pos="3739" userDrawn="1">
          <p15:clr>
            <a:srgbClr val="FBAE40"/>
          </p15:clr>
        </p15:guide>
        <p15:guide id="13" pos="51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Titolo e 1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263E8CAA-1353-504F-87DB-FA35E8278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510"/>
          <a:stretch/>
        </p:blipFill>
        <p:spPr>
          <a:xfrm>
            <a:off x="8291513" y="0"/>
            <a:ext cx="3900487" cy="6892596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CE815A-AC35-224B-ACEA-0A7F3274C8A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-605644" y="336572"/>
            <a:ext cx="360002" cy="365125"/>
          </a:xfrm>
        </p:spPr>
        <p:txBody>
          <a:bodyPr/>
          <a:lstStyle>
            <a:lvl1pPr>
              <a:defRPr b="1" i="0">
                <a:solidFill>
                  <a:srgbClr val="002060"/>
                </a:solidFill>
                <a:latin typeface="Avenir Next Condensed Demi Bold" panose="020B0506020202020204" pitchFamily="34" charset="0"/>
              </a:defRPr>
            </a:lvl1pPr>
          </a:lstStyle>
          <a:p>
            <a:fld id="{4728D1AE-CD57-CC4D-877E-751C0EEE494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CC13127-B4FA-D443-87AB-7B34CDB00D0E}"/>
              </a:ext>
            </a:extLst>
          </p:cNvPr>
          <p:cNvSpPr/>
          <p:nvPr userDrawn="1"/>
        </p:nvSpPr>
        <p:spPr>
          <a:xfrm>
            <a:off x="8417170" y="0"/>
            <a:ext cx="3774830" cy="70745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44AD60C-94B5-7C4C-B0F1-C1107D9E6703}"/>
              </a:ext>
            </a:extLst>
          </p:cNvPr>
          <p:cNvSpPr/>
          <p:nvPr userDrawn="1"/>
        </p:nvSpPr>
        <p:spPr>
          <a:xfrm>
            <a:off x="-408603" y="181980"/>
            <a:ext cx="11873772" cy="688450"/>
          </a:xfrm>
          <a:prstGeom prst="roundRect">
            <a:avLst/>
          </a:prstGeom>
          <a:solidFill>
            <a:srgbClr val="DD3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DEAE7"/>
              </a:solidFill>
            </a:endParaRPr>
          </a:p>
        </p:txBody>
      </p:sp>
      <p:pic>
        <p:nvPicPr>
          <p:cNvPr id="17" name="Immagine 5">
            <a:extLst>
              <a:ext uri="{FF2B5EF4-FFF2-40B4-BE49-F238E27FC236}">
                <a16:creationId xmlns:a16="http://schemas.microsoft.com/office/drawing/2014/main" id="{7C2C6BF3-3C51-AB4A-8169-9F0CE374E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6686" y="6454087"/>
            <a:ext cx="1558028" cy="26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9635B9E-B9EB-754F-B2FC-E5D45189DEAB}"/>
              </a:ext>
            </a:extLst>
          </p:cNvPr>
          <p:cNvSpPr/>
          <p:nvPr userDrawn="1"/>
        </p:nvSpPr>
        <p:spPr>
          <a:xfrm>
            <a:off x="3325500" y="-583267"/>
            <a:ext cx="440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IV Forum Internazionale del Gran Sasso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CB7835-38F4-5741-A155-14491169B6E1}"/>
              </a:ext>
            </a:extLst>
          </p:cNvPr>
          <p:cNvSpPr txBox="1"/>
          <p:nvPr userDrawn="1"/>
        </p:nvSpPr>
        <p:spPr>
          <a:xfrm>
            <a:off x="6392469" y="6433925"/>
            <a:ext cx="18904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GIAN CARLO BLANGIARDO</a:t>
            </a:r>
          </a:p>
          <a:p>
            <a:r>
              <a:rPr lang="it-IT" sz="1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Presidente Istituto nazionale di statistica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82C98D2C-6B57-4F48-B49B-18380960B4B9}"/>
              </a:ext>
            </a:extLst>
          </p:cNvPr>
          <p:cNvCxnSpPr>
            <a:cxnSpLocks/>
          </p:cNvCxnSpPr>
          <p:nvPr userDrawn="1"/>
        </p:nvCxnSpPr>
        <p:spPr>
          <a:xfrm>
            <a:off x="334963" y="6291893"/>
            <a:ext cx="7918450" cy="0"/>
          </a:xfrm>
          <a:prstGeom prst="line">
            <a:avLst/>
          </a:prstGeom>
          <a:ln w="6350" cap="rnd">
            <a:solidFill>
              <a:srgbClr val="DD3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FAF484EE-485C-F140-A8F5-FACB627BF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18076"/>
            <a:ext cx="10954360" cy="688449"/>
          </a:xfrm>
        </p:spPr>
        <p:txBody>
          <a:bodyPr wrap="none" lIns="0" tIns="0" rIns="0" bIns="0">
            <a:noAutofit/>
          </a:bodyPr>
          <a:lstStyle>
            <a:lvl1pPr algn="l" defTabSz="914400" rtl="0" eaLnBrk="1" latinLnBrk="0" hangingPunct="1">
              <a:lnSpc>
                <a:spcPts val="2100"/>
              </a:lnSpc>
              <a:spcBef>
                <a:spcPct val="0"/>
              </a:spcBef>
              <a:buNone/>
              <a:defRPr lang="it-IT" sz="2400" b="0" i="0" kern="1200" cap="all" spc="-10" baseline="0" dirty="0">
                <a:solidFill>
                  <a:schemeClr val="bg1"/>
                </a:solidFill>
                <a:latin typeface="Helvetica Light" panose="020B04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6016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11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pos="7466" userDrawn="1">
          <p15:clr>
            <a:srgbClr val="FBAE40"/>
          </p15:clr>
        </p15:guide>
        <p15:guide id="10" orient="horz" pos="694" userDrawn="1">
          <p15:clr>
            <a:srgbClr val="FBAE40"/>
          </p15:clr>
        </p15:guide>
        <p15:guide id="11" orient="horz" pos="1290" userDrawn="1">
          <p15:clr>
            <a:srgbClr val="FBAE40"/>
          </p15:clr>
        </p15:guide>
        <p15:guide id="12" orient="horz" pos="3739" userDrawn="1">
          <p15:clr>
            <a:srgbClr val="FBAE40"/>
          </p15:clr>
        </p15:guide>
        <p15:guide id="13" pos="519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Titolo e 1Sotto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263E8CAA-1353-504F-87DB-FA35E8278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510"/>
          <a:stretch/>
        </p:blipFill>
        <p:spPr>
          <a:xfrm>
            <a:off x="8291513" y="0"/>
            <a:ext cx="3900487" cy="6892596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CE815A-AC35-224B-ACEA-0A7F3274C8A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-605644" y="336572"/>
            <a:ext cx="360002" cy="365125"/>
          </a:xfrm>
        </p:spPr>
        <p:txBody>
          <a:bodyPr/>
          <a:lstStyle>
            <a:lvl1pPr>
              <a:defRPr b="1" i="0">
                <a:solidFill>
                  <a:srgbClr val="002060"/>
                </a:solidFill>
                <a:latin typeface="Avenir Next Condensed Demi Bold" panose="020B0506020202020204" pitchFamily="34" charset="0"/>
              </a:defRPr>
            </a:lvl1pPr>
          </a:lstStyle>
          <a:p>
            <a:fld id="{4728D1AE-CD57-CC4D-877E-751C0EEE494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6FADB379-AD98-2747-B504-E28A561B018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34963" y="6048000"/>
            <a:ext cx="7920000" cy="14623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1" cap="none" spc="0" baseline="0">
                <a:solidFill>
                  <a:srgbClr val="66534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Nota</a:t>
            </a: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48D76FBA-1264-2F41-92AC-105AF34909FA}"/>
              </a:ext>
            </a:extLst>
          </p:cNvPr>
          <p:cNvCxnSpPr>
            <a:cxnSpLocks/>
          </p:cNvCxnSpPr>
          <p:nvPr userDrawn="1"/>
        </p:nvCxnSpPr>
        <p:spPr>
          <a:xfrm>
            <a:off x="334963" y="1798900"/>
            <a:ext cx="5532437" cy="0"/>
          </a:xfrm>
          <a:prstGeom prst="line">
            <a:avLst/>
          </a:prstGeom>
          <a:ln w="12700" cap="rnd">
            <a:solidFill>
              <a:srgbClr val="7D6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44AD60C-94B5-7C4C-B0F1-C1107D9E6703}"/>
              </a:ext>
            </a:extLst>
          </p:cNvPr>
          <p:cNvSpPr/>
          <p:nvPr userDrawn="1"/>
        </p:nvSpPr>
        <p:spPr>
          <a:xfrm>
            <a:off x="-408603" y="181980"/>
            <a:ext cx="11873772" cy="688450"/>
          </a:xfrm>
          <a:prstGeom prst="roundRect">
            <a:avLst/>
          </a:prstGeom>
          <a:solidFill>
            <a:srgbClr val="DD3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DEAE7"/>
              </a:solidFill>
            </a:endParaRPr>
          </a:p>
        </p:txBody>
      </p:sp>
      <p:pic>
        <p:nvPicPr>
          <p:cNvPr id="17" name="Immagine 5">
            <a:extLst>
              <a:ext uri="{FF2B5EF4-FFF2-40B4-BE49-F238E27FC236}">
                <a16:creationId xmlns:a16="http://schemas.microsoft.com/office/drawing/2014/main" id="{7C2C6BF3-3C51-AB4A-8169-9F0CE374E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6686" y="6454087"/>
            <a:ext cx="1558028" cy="26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9635B9E-B9EB-754F-B2FC-E5D45189DEAB}"/>
              </a:ext>
            </a:extLst>
          </p:cNvPr>
          <p:cNvSpPr/>
          <p:nvPr userDrawn="1"/>
        </p:nvSpPr>
        <p:spPr>
          <a:xfrm>
            <a:off x="3325500" y="-583267"/>
            <a:ext cx="440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IV Forum Internazionale del Gran Sasso</a:t>
            </a:r>
            <a:endParaRPr lang="it-IT" dirty="0"/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8110ECDF-1E9D-4C4A-8BD4-C925ECC443E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34963" y="1118536"/>
            <a:ext cx="5532437" cy="39920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400" b="1" i="0" cap="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 TITOLO TABELLA</a:t>
            </a:r>
          </a:p>
        </p:txBody>
      </p:sp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E0A4B04C-23A8-A44E-B013-4BA4B86919B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324602" y="1118536"/>
            <a:ext cx="3760750" cy="39920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400" b="1" i="0" cap="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 TITOLO TABELLA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A8795D8C-A005-5E4C-AF72-F7DC03E7E98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4963" y="1494412"/>
            <a:ext cx="5532437" cy="20672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 seconda riga</a:t>
            </a: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D7F28CF4-3643-D648-8B24-1AE747B9C53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321530" y="1494412"/>
            <a:ext cx="3741737" cy="20673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 seconda riga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52C1671-7B45-2046-BE3A-09E38D42893C}"/>
              </a:ext>
            </a:extLst>
          </p:cNvPr>
          <p:cNvSpPr txBox="1"/>
          <p:nvPr userDrawn="1"/>
        </p:nvSpPr>
        <p:spPr>
          <a:xfrm>
            <a:off x="9971900" y="6433925"/>
            <a:ext cx="18904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GIAN CARLO BLANGIARDO</a:t>
            </a:r>
          </a:p>
          <a:p>
            <a:r>
              <a:rPr lang="it-IT" sz="1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Presidente Istituto nazionale di statistica</a:t>
            </a:r>
          </a:p>
        </p:txBody>
      </p: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3F613519-F0B3-0445-82C3-C9440AB732D8}"/>
              </a:ext>
            </a:extLst>
          </p:cNvPr>
          <p:cNvCxnSpPr>
            <a:cxnSpLocks/>
          </p:cNvCxnSpPr>
          <p:nvPr userDrawn="1"/>
        </p:nvCxnSpPr>
        <p:spPr>
          <a:xfrm>
            <a:off x="334963" y="6291893"/>
            <a:ext cx="11517312" cy="0"/>
          </a:xfrm>
          <a:prstGeom prst="line">
            <a:avLst/>
          </a:prstGeom>
          <a:ln w="6350" cap="rnd">
            <a:solidFill>
              <a:srgbClr val="DD3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3FA0D590-C1C7-054E-96EE-5FFA48FC626E}"/>
              </a:ext>
            </a:extLst>
          </p:cNvPr>
          <p:cNvCxnSpPr>
            <a:cxnSpLocks/>
          </p:cNvCxnSpPr>
          <p:nvPr userDrawn="1"/>
        </p:nvCxnSpPr>
        <p:spPr>
          <a:xfrm>
            <a:off x="6329363" y="1798900"/>
            <a:ext cx="5532437" cy="0"/>
          </a:xfrm>
          <a:prstGeom prst="line">
            <a:avLst/>
          </a:prstGeom>
          <a:ln w="12700" cap="rnd">
            <a:solidFill>
              <a:srgbClr val="7D6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7D4EAAE2-42BA-6749-827D-0F7CC046A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18076"/>
            <a:ext cx="10954360" cy="688449"/>
          </a:xfrm>
        </p:spPr>
        <p:txBody>
          <a:bodyPr wrap="none" lIns="0" tIns="0" rIns="0" bIns="0">
            <a:noAutofit/>
          </a:bodyPr>
          <a:lstStyle>
            <a:lvl1pPr algn="l" defTabSz="914400" rtl="0" eaLnBrk="1" latinLnBrk="0" hangingPunct="1">
              <a:lnSpc>
                <a:spcPts val="2100"/>
              </a:lnSpc>
              <a:spcBef>
                <a:spcPct val="0"/>
              </a:spcBef>
              <a:buNone/>
              <a:defRPr lang="it-IT" sz="2400" b="0" i="0" kern="1200" cap="all" spc="-10" baseline="0" dirty="0">
                <a:solidFill>
                  <a:schemeClr val="bg1"/>
                </a:solidFill>
                <a:latin typeface="Helvetica Light" panose="020B04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468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11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pos="7466" userDrawn="1">
          <p15:clr>
            <a:srgbClr val="FBAE40"/>
          </p15:clr>
        </p15:guide>
        <p15:guide id="10" orient="horz" pos="694" userDrawn="1">
          <p15:clr>
            <a:srgbClr val="FBAE40"/>
          </p15:clr>
        </p15:guide>
        <p15:guide id="11" orient="horz" pos="1290" userDrawn="1">
          <p15:clr>
            <a:srgbClr val="FBAE40"/>
          </p15:clr>
        </p15:guide>
        <p15:guide id="12" orient="horz" pos="3739" userDrawn="1">
          <p15:clr>
            <a:srgbClr val="FBAE40"/>
          </p15:clr>
        </p15:guide>
        <p15:guide id="13" pos="5199" userDrawn="1">
          <p15:clr>
            <a:srgbClr val="FBAE40"/>
          </p15:clr>
        </p15:guide>
        <p15:guide id="14" pos="38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263E8CAA-1353-504F-87DB-FA35E8278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510"/>
          <a:stretch/>
        </p:blipFill>
        <p:spPr>
          <a:xfrm>
            <a:off x="8291513" y="0"/>
            <a:ext cx="3900487" cy="6892596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CE815A-AC35-224B-ACEA-0A7F3274C8A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-605644" y="336572"/>
            <a:ext cx="360002" cy="365125"/>
          </a:xfrm>
        </p:spPr>
        <p:txBody>
          <a:bodyPr/>
          <a:lstStyle>
            <a:lvl1pPr>
              <a:defRPr b="1" i="0">
                <a:solidFill>
                  <a:srgbClr val="002060"/>
                </a:solidFill>
                <a:latin typeface="Avenir Next Condensed Demi Bold" panose="020B0506020202020204" pitchFamily="34" charset="0"/>
              </a:defRPr>
            </a:lvl1pPr>
          </a:lstStyle>
          <a:p>
            <a:fld id="{4728D1AE-CD57-CC4D-877E-751C0EEE494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44AD60C-94B5-7C4C-B0F1-C1107D9E6703}"/>
              </a:ext>
            </a:extLst>
          </p:cNvPr>
          <p:cNvSpPr/>
          <p:nvPr userDrawn="1"/>
        </p:nvSpPr>
        <p:spPr>
          <a:xfrm>
            <a:off x="-408603" y="181980"/>
            <a:ext cx="11873772" cy="688450"/>
          </a:xfrm>
          <a:prstGeom prst="roundRect">
            <a:avLst/>
          </a:prstGeom>
          <a:solidFill>
            <a:srgbClr val="DD3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DEAE7"/>
              </a:solidFill>
            </a:endParaRPr>
          </a:p>
        </p:txBody>
      </p:sp>
      <p:pic>
        <p:nvPicPr>
          <p:cNvPr id="17" name="Immagine 5">
            <a:extLst>
              <a:ext uri="{FF2B5EF4-FFF2-40B4-BE49-F238E27FC236}">
                <a16:creationId xmlns:a16="http://schemas.microsoft.com/office/drawing/2014/main" id="{7C2C6BF3-3C51-AB4A-8169-9F0CE374E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6686" y="6454087"/>
            <a:ext cx="1558028" cy="26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9635B9E-B9EB-754F-B2FC-E5D45189DEAB}"/>
              </a:ext>
            </a:extLst>
          </p:cNvPr>
          <p:cNvSpPr/>
          <p:nvPr userDrawn="1"/>
        </p:nvSpPr>
        <p:spPr>
          <a:xfrm>
            <a:off x="3325500" y="-583267"/>
            <a:ext cx="440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IV Forum Internazionale del Gran Sasso</a:t>
            </a:r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52C1671-7B45-2046-BE3A-09E38D42893C}"/>
              </a:ext>
            </a:extLst>
          </p:cNvPr>
          <p:cNvSpPr txBox="1"/>
          <p:nvPr userDrawn="1"/>
        </p:nvSpPr>
        <p:spPr>
          <a:xfrm>
            <a:off x="9971900" y="6433925"/>
            <a:ext cx="18904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GIAN CARLO BLANGIARDO</a:t>
            </a:r>
          </a:p>
          <a:p>
            <a:r>
              <a:rPr lang="it-IT" sz="1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Presidente Istituto nazionale di statistica</a:t>
            </a:r>
          </a:p>
        </p:txBody>
      </p: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3F613519-F0B3-0445-82C3-C9440AB732D8}"/>
              </a:ext>
            </a:extLst>
          </p:cNvPr>
          <p:cNvCxnSpPr>
            <a:cxnSpLocks/>
          </p:cNvCxnSpPr>
          <p:nvPr userDrawn="1"/>
        </p:nvCxnSpPr>
        <p:spPr>
          <a:xfrm>
            <a:off x="334963" y="6291893"/>
            <a:ext cx="11517312" cy="0"/>
          </a:xfrm>
          <a:prstGeom prst="line">
            <a:avLst/>
          </a:prstGeom>
          <a:ln w="6350" cap="rnd">
            <a:solidFill>
              <a:srgbClr val="DD3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22136ED4-026C-8C4B-BC4E-7C98CE08E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218076"/>
            <a:ext cx="10954360" cy="688449"/>
          </a:xfrm>
        </p:spPr>
        <p:txBody>
          <a:bodyPr wrap="none" lIns="0" tIns="0" rIns="0" bIns="0">
            <a:noAutofit/>
          </a:bodyPr>
          <a:lstStyle>
            <a:lvl1pPr algn="l" defTabSz="914400" rtl="0" eaLnBrk="1" latinLnBrk="0" hangingPunct="1">
              <a:lnSpc>
                <a:spcPts val="2100"/>
              </a:lnSpc>
              <a:spcBef>
                <a:spcPct val="0"/>
              </a:spcBef>
              <a:buNone/>
              <a:defRPr lang="it-IT" sz="2400" b="0" i="0" kern="1200" cap="all" spc="-10" baseline="0" dirty="0">
                <a:solidFill>
                  <a:schemeClr val="bg1"/>
                </a:solidFill>
                <a:latin typeface="Helvetica Light" panose="020B0403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9769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11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pos="7466" userDrawn="1">
          <p15:clr>
            <a:srgbClr val="FBAE40"/>
          </p15:clr>
        </p15:guide>
        <p15:guide id="10" orient="horz" pos="694" userDrawn="1">
          <p15:clr>
            <a:srgbClr val="FBAE40"/>
          </p15:clr>
        </p15:guide>
        <p15:guide id="11" orient="horz" pos="1290" userDrawn="1">
          <p15:clr>
            <a:srgbClr val="FBAE40"/>
          </p15:clr>
        </p15:guide>
        <p15:guide id="12" orient="horz" pos="3739" userDrawn="1">
          <p15:clr>
            <a:srgbClr val="FBAE40"/>
          </p15:clr>
        </p15:guide>
        <p15:guide id="13" pos="5199" userDrawn="1">
          <p15:clr>
            <a:srgbClr val="FBAE40"/>
          </p15:clr>
        </p15:guide>
        <p15:guide id="14" pos="3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F72EA03-8640-9347-82A3-32A19B0B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C857CD-A53E-9D46-AC35-75918864C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3BD3F9-858F-0740-9265-E6F0097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F32CC-FAFA-B940-A438-84523A2D0EF1}" type="datetimeFigureOut">
              <a:rPr lang="it-IT" smtClean="0"/>
              <a:t>12/12/2021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6BCE22-F261-674C-813C-B0E5B0FD9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F03CE7-09FD-E041-AC9C-540BF099F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D1AE-CD57-CC4D-877E-751C0EEE49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67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3" r:id="rId4"/>
    <p:sldLayoutId id="2147483671" r:id="rId5"/>
    <p:sldLayoutId id="2147483672" r:id="rId6"/>
    <p:sldLayoutId id="2147483685" r:id="rId7"/>
    <p:sldLayoutId id="2147483681" r:id="rId8"/>
    <p:sldLayoutId id="2147483682" r:id="rId9"/>
    <p:sldLayoutId id="2147483683" r:id="rId10"/>
    <p:sldLayoutId id="2147483675" r:id="rId11"/>
    <p:sldLayoutId id="2147483666" r:id="rId12"/>
    <p:sldLayoutId id="214748366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79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52539" y="3026446"/>
            <a:ext cx="4686935" cy="80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2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/>
          <p:cNvSpPr/>
          <p:nvPr/>
        </p:nvSpPr>
        <p:spPr>
          <a:xfrm>
            <a:off x="483535" y="337844"/>
            <a:ext cx="1098087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La popolazione pugliese nei prossimi decenni</a:t>
            </a:r>
            <a:endParaRPr lang="it-IT" sz="2800" dirty="0">
              <a:solidFill>
                <a:schemeClr val="bg1"/>
              </a:solidFill>
              <a:latin typeface="Helvetica Light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39" y="6407618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498130"/>
              </p:ext>
            </p:extLst>
          </p:nvPr>
        </p:nvGraphicFramePr>
        <p:xfrm>
          <a:off x="1808251" y="1551398"/>
          <a:ext cx="8034391" cy="391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/>
          <p:cNvSpPr/>
          <p:nvPr/>
        </p:nvSpPr>
        <p:spPr>
          <a:xfrm>
            <a:off x="601932" y="362274"/>
            <a:ext cx="10980877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Le famiglie in Puglia oggi e </a:t>
            </a:r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domani  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Posizione dei residenti in famiglia </a:t>
            </a:r>
            <a:endParaRPr lang="it-IT" sz="2800" dirty="0">
              <a:solidFill>
                <a:schemeClr val="bg1"/>
              </a:solidFill>
              <a:latin typeface="Helvetica Light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39" y="6407618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576302"/>
              </p:ext>
            </p:extLst>
          </p:nvPr>
        </p:nvGraphicFramePr>
        <p:xfrm>
          <a:off x="1150705" y="1562099"/>
          <a:ext cx="9883333" cy="415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56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/>
          <p:cNvSpPr/>
          <p:nvPr/>
        </p:nvSpPr>
        <p:spPr>
          <a:xfrm>
            <a:off x="483535" y="337844"/>
            <a:ext cx="10980877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Il cambiamento delle </a:t>
            </a:r>
            <a:r>
              <a:rPr lang="it-IT" sz="20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posizioni familiari </a:t>
            </a:r>
            <a:r>
              <a:rPr lang="it-IT" sz="20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in Puglia (variazione % 2020-2040)</a:t>
            </a:r>
            <a:endParaRPr lang="it-IT" sz="2000" dirty="0">
              <a:solidFill>
                <a:schemeClr val="bg1"/>
              </a:solidFill>
              <a:latin typeface="Helvetica Light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39" y="6407618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863094"/>
              </p:ext>
            </p:extLst>
          </p:nvPr>
        </p:nvGraphicFramePr>
        <p:xfrm>
          <a:off x="2609635" y="1368096"/>
          <a:ext cx="6852863" cy="413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68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/>
          <p:cNvSpPr/>
          <p:nvPr/>
        </p:nvSpPr>
        <p:spPr>
          <a:xfrm>
            <a:off x="483535" y="337844"/>
            <a:ext cx="1098087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SUGGERIMENTI</a:t>
            </a:r>
            <a:endParaRPr lang="it-IT" sz="2800" dirty="0">
              <a:solidFill>
                <a:schemeClr val="bg1"/>
              </a:solidFill>
              <a:latin typeface="Helvetica Light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39" y="6407618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2216727" y="1154547"/>
            <a:ext cx="7601527" cy="4969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121861" tIns="60932" rIns="121861" bIns="6093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Tre sembrano essere 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le linee d’azione con che, </a:t>
            </a:r>
            <a:r>
              <a:rPr lang="it-IT" sz="1800" dirty="0">
                <a:solidFill>
                  <a:schemeClr val="bg1"/>
                </a:solidFill>
                <a:latin typeface="Helvetica Light" panose="020B0403020202020204"/>
              </a:rPr>
              <a:t>alla luce delle dinamiche e delle prospettive 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delineate già </a:t>
            </a:r>
            <a:r>
              <a:rPr lang="it-IT" sz="1800" dirty="0">
                <a:solidFill>
                  <a:schemeClr val="bg1"/>
                </a:solidFill>
                <a:latin typeface="Helvetica Light" panose="020B0403020202020204"/>
              </a:rPr>
              <a:t>in epoca pre-pandemica, si ritiene indispensabile 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dover attivare in 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risposta all’</a:t>
            </a:r>
            <a:r>
              <a:rPr lang="it-IT" sz="1800" dirty="0">
                <a:solidFill>
                  <a:schemeClr val="bg1"/>
                </a:solidFill>
                <a:latin typeface="Helvetica Light" panose="020B0403020202020204"/>
              </a:rPr>
              <a:t> 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«inverno demografico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», in Italia così come nella Regione Puglia.</a:t>
            </a:r>
            <a:endParaRPr lang="it-IT" sz="1800" dirty="0" smtClean="0">
              <a:solidFill>
                <a:schemeClr val="bg1"/>
              </a:solidFill>
              <a:latin typeface="Helvetica Light" panose="020B0403020202020204"/>
            </a:endParaRPr>
          </a:p>
          <a:p>
            <a:pPr algn="just"/>
            <a:endParaRPr lang="it-IT" sz="1800" dirty="0">
              <a:solidFill>
                <a:schemeClr val="bg1"/>
              </a:solidFill>
              <a:latin typeface="Helvetica Light" panose="020B0403020202020204"/>
            </a:endParaRPr>
          </a:p>
          <a:p>
            <a:pPr lvl="0" algn="just"/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1- 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Favorire i flussi </a:t>
            </a:r>
            <a:r>
              <a:rPr lang="it-IT" sz="1800" dirty="0">
                <a:solidFill>
                  <a:schemeClr val="bg1"/>
                </a:solidFill>
                <a:latin typeface="Helvetica Light" panose="020B0403020202020204"/>
              </a:rPr>
              <a:t>di “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produzione” o </a:t>
            </a:r>
            <a:r>
              <a:rPr lang="it-IT" sz="1800" dirty="0">
                <a:solidFill>
                  <a:schemeClr val="bg1"/>
                </a:solidFill>
                <a:latin typeface="Helvetica Light" panose="020B0403020202020204"/>
              </a:rPr>
              <a:t>acquisizione 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di </a:t>
            </a:r>
            <a:r>
              <a:rPr lang="it-IT" sz="1800" dirty="0">
                <a:solidFill>
                  <a:schemeClr val="bg1"/>
                </a:solidFill>
                <a:latin typeface="Helvetica Light" panose="020B0403020202020204"/>
              </a:rPr>
              <a:t>nuovo capitale 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umano: nascite, immigrazioni/non emigrazioni ;</a:t>
            </a:r>
          </a:p>
          <a:p>
            <a:pPr lvl="0" algn="just"/>
            <a:endParaRPr lang="it-IT" sz="1800" dirty="0">
              <a:solidFill>
                <a:schemeClr val="bg1"/>
              </a:solidFill>
              <a:latin typeface="Helvetica Light" panose="020B0403020202020204"/>
            </a:endParaRPr>
          </a:p>
          <a:p>
            <a:pPr lvl="0" algn="just"/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2- 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agevolare la formazione </a:t>
            </a:r>
            <a:r>
              <a:rPr lang="it-IT" sz="1800" dirty="0">
                <a:solidFill>
                  <a:schemeClr val="bg1"/>
                </a:solidFill>
                <a:latin typeface="Helvetica Light" panose="020B0403020202020204"/>
              </a:rPr>
              <a:t>e 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l’inserimento dei giovani e delle donne nei </a:t>
            </a:r>
            <a:r>
              <a:rPr lang="it-IT" sz="1800" dirty="0">
                <a:solidFill>
                  <a:schemeClr val="bg1"/>
                </a:solidFill>
                <a:latin typeface="Helvetica Light" panose="020B0403020202020204"/>
              </a:rPr>
              <a:t>percorsi della vita sociale ed 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economica: ciclo di vita scolastico e familiare, superamento dei gap di genere;</a:t>
            </a:r>
          </a:p>
          <a:p>
            <a:pPr lvl="0" algn="just"/>
            <a:endParaRPr lang="it-IT" sz="1800" dirty="0">
              <a:solidFill>
                <a:schemeClr val="bg1"/>
              </a:solidFill>
              <a:latin typeface="Helvetica Light" panose="020B0403020202020204"/>
            </a:endParaRPr>
          </a:p>
          <a:p>
            <a:pPr lvl="0" algn="just"/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3- 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avviare iniziative per la </a:t>
            </a:r>
            <a:r>
              <a:rPr lang="it-IT" sz="1800" dirty="0">
                <a:solidFill>
                  <a:schemeClr val="bg1"/>
                </a:solidFill>
                <a:latin typeface="Helvetica Light" panose="020B0403020202020204"/>
              </a:rPr>
              <a:t>conservazione e la valorizzazione di 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quelle risorse </a:t>
            </a:r>
            <a:r>
              <a:rPr lang="it-IT" sz="1800" dirty="0">
                <a:solidFill>
                  <a:schemeClr val="bg1"/>
                </a:solidFill>
                <a:latin typeface="Helvetica Light" panose="020B0403020202020204"/>
              </a:rPr>
              <a:t>umane (già presenti) depositarie di esperienze e conoscenze 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che sono ancora pienamente, quand’anche </a:t>
            </a:r>
            <a:r>
              <a:rPr lang="it-IT" sz="1800" dirty="0">
                <a:solidFill>
                  <a:schemeClr val="bg1"/>
                </a:solidFill>
                <a:latin typeface="Helvetica Light" panose="020B0403020202020204"/>
              </a:rPr>
              <a:t>“diversamente</a:t>
            </a:r>
            <a:r>
              <a:rPr lang="it-IT" sz="1800" dirty="0" smtClean="0">
                <a:solidFill>
                  <a:schemeClr val="bg1"/>
                </a:solidFill>
                <a:latin typeface="Helvetica Light" panose="020B0403020202020204"/>
              </a:rPr>
              <a:t>”, valide: supporto/incentivo a programmi di invecchiamento attivo.</a:t>
            </a:r>
            <a:endParaRPr lang="it-IT" sz="1800" dirty="0">
              <a:solidFill>
                <a:schemeClr val="bg1"/>
              </a:solidFill>
              <a:latin typeface="Helvetica Light" panose="020B0403020202020204"/>
            </a:endParaRPr>
          </a:p>
          <a:p>
            <a:endParaRPr lang="it-IT" sz="1800" b="1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/>
          <p:cNvSpPr/>
          <p:nvPr/>
        </p:nvSpPr>
        <p:spPr>
          <a:xfrm>
            <a:off x="483535" y="337844"/>
            <a:ext cx="10980877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In via immediata: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s</a:t>
            </a:r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uperare </a:t>
            </a:r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la visione dei figli come fattore di </a:t>
            </a:r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penalizzazione…</a:t>
            </a:r>
            <a:endParaRPr lang="it-IT" sz="2800" dirty="0">
              <a:solidFill>
                <a:schemeClr val="bg1"/>
              </a:solidFill>
              <a:latin typeface="Helvetica Light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39" y="6407618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304500"/>
              </p:ext>
            </p:extLst>
          </p:nvPr>
        </p:nvGraphicFramePr>
        <p:xfrm>
          <a:off x="2527443" y="1458930"/>
          <a:ext cx="6852863" cy="410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5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/>
          <p:cNvSpPr/>
          <p:nvPr/>
        </p:nvSpPr>
        <p:spPr>
          <a:xfrm>
            <a:off x="483535" y="337844"/>
            <a:ext cx="1098087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… in particolar modo la presenza di «più figli»</a:t>
            </a:r>
            <a:endParaRPr lang="it-IT" sz="2800" dirty="0">
              <a:solidFill>
                <a:schemeClr val="bg1"/>
              </a:solidFill>
              <a:latin typeface="Helvetica Light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39" y="6407618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753572"/>
              </p:ext>
            </p:extLst>
          </p:nvPr>
        </p:nvGraphicFramePr>
        <p:xfrm>
          <a:off x="2024009" y="1520575"/>
          <a:ext cx="8178229" cy="4458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1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>
            <a:extLst>
              <a:ext uri="{FF2B5EF4-FFF2-40B4-BE49-F238E27FC236}">
                <a16:creationId xmlns:a16="http://schemas.microsoft.com/office/drawing/2014/main" id="{46A60C85-6982-6542-8C87-0645E5D21B2B}"/>
              </a:ext>
            </a:extLst>
          </p:cNvPr>
          <p:cNvSpPr/>
          <p:nvPr/>
        </p:nvSpPr>
        <p:spPr>
          <a:xfrm>
            <a:off x="8249670" y="-450"/>
            <a:ext cx="394233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4" name="Doppia parentesi quadra 53">
            <a:extLst>
              <a:ext uri="{FF2B5EF4-FFF2-40B4-BE49-F238E27FC236}">
                <a16:creationId xmlns:a16="http://schemas.microsoft.com/office/drawing/2014/main" id="{9E7903FD-E825-064A-BCCB-BB3D32C301D5}"/>
              </a:ext>
            </a:extLst>
          </p:cNvPr>
          <p:cNvSpPr/>
          <p:nvPr/>
        </p:nvSpPr>
        <p:spPr>
          <a:xfrm>
            <a:off x="8665382" y="5637630"/>
            <a:ext cx="3241431" cy="1034083"/>
          </a:xfrm>
          <a:prstGeom prst="bracketPair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8FEAE10D-7BF6-134B-AD31-14A34B15A0F8}"/>
              </a:ext>
            </a:extLst>
          </p:cNvPr>
          <p:cNvSpPr txBox="1"/>
          <p:nvPr/>
        </p:nvSpPr>
        <p:spPr>
          <a:xfrm>
            <a:off x="8866960" y="5800648"/>
            <a:ext cx="2854950" cy="8456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it-IT" sz="1600" b="1" dirty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 Carlo </a:t>
            </a:r>
            <a:r>
              <a:rPr lang="it-IT" sz="1600" b="1" dirty="0" err="1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Blangiardo</a:t>
            </a:r>
            <a:endParaRPr lang="it-IT" sz="1600" b="1" dirty="0">
              <a:solidFill>
                <a:srgbClr val="FFFFFF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it-IT" sz="1600" i="1" dirty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Presidente Istituto nazionale di statistica</a:t>
            </a:r>
          </a:p>
        </p:txBody>
      </p:sp>
      <p:pic>
        <p:nvPicPr>
          <p:cNvPr id="35" name="Immagine 5">
            <a:extLst>
              <a:ext uri="{FF2B5EF4-FFF2-40B4-BE49-F238E27FC236}">
                <a16:creationId xmlns:a16="http://schemas.microsoft.com/office/drawing/2014/main" id="{9E8A0F64-C3A2-7044-98D7-1A3D6D9E39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963" y="6100216"/>
            <a:ext cx="2995201" cy="51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890A38-2E55-254B-A2C0-4AF967C9D497}"/>
              </a:ext>
            </a:extLst>
          </p:cNvPr>
          <p:cNvSpPr txBox="1"/>
          <p:nvPr/>
        </p:nvSpPr>
        <p:spPr>
          <a:xfrm>
            <a:off x="8580437" y="1665288"/>
            <a:ext cx="3334377" cy="32877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it-IT" sz="8800" i="1" u="sng" dirty="0">
                <a:solidFill>
                  <a:schemeClr val="bg1"/>
                </a:solidFill>
                <a:latin typeface="Georgia" panose="02040502050405020303" pitchFamily="18" charset="0"/>
              </a:rPr>
              <a:t>grazie</a:t>
            </a:r>
          </a:p>
          <a:p>
            <a:pPr>
              <a:spcAft>
                <a:spcPts val="1200"/>
              </a:spcAft>
            </a:pPr>
            <a:r>
              <a:rPr lang="it-IT" sz="2600" dirty="0">
                <a:solidFill>
                  <a:schemeClr val="bg1"/>
                </a:solidFill>
                <a:latin typeface="Helvetica" pitchFamily="2" charset="0"/>
              </a:rPr>
              <a:t>PER L’ATTENZIONE</a:t>
            </a:r>
            <a:endParaRPr lang="it-IT" sz="2600" dirty="0">
              <a:solidFill>
                <a:schemeClr val="bg1"/>
              </a:solidFill>
            </a:endParaRPr>
          </a:p>
        </p:txBody>
      </p:sp>
      <p:pic>
        <p:nvPicPr>
          <p:cNvPr id="31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9071" y="2686874"/>
            <a:ext cx="4686935" cy="80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F8C24DA-AA24-7249-A121-B7420AB11D45}"/>
              </a:ext>
            </a:extLst>
          </p:cNvPr>
          <p:cNvSpPr/>
          <p:nvPr/>
        </p:nvSpPr>
        <p:spPr>
          <a:xfrm>
            <a:off x="8472172" y="369922"/>
            <a:ext cx="343464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1"/>
                </a:solidFill>
                <a:latin typeface="Helvetica" pitchFamily="2" charset="0"/>
              </a:rPr>
              <a:t>Bari</a:t>
            </a:r>
            <a:r>
              <a:rPr lang="it-IT" sz="1600" dirty="0" smtClean="0">
                <a:solidFill>
                  <a:schemeClr val="bg1"/>
                </a:solidFill>
                <a:latin typeface="Helvetica" pitchFamily="2" charset="0"/>
              </a:rPr>
              <a:t>  14 dicembre </a:t>
            </a:r>
            <a:r>
              <a:rPr lang="it-IT" sz="1600" dirty="0">
                <a:solidFill>
                  <a:schemeClr val="bg1"/>
                </a:solidFill>
                <a:latin typeface="Helvetica" pitchFamily="2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8631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91681" y="6125496"/>
            <a:ext cx="1774379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091346" y="1003323"/>
            <a:ext cx="752167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Puglia for Family</a:t>
            </a:r>
          </a:p>
          <a:p>
            <a:pPr algn="ctr"/>
            <a:r>
              <a:rPr lang="it-IT" dirty="0" smtClean="0"/>
              <a:t>Bari  14 Dicembre 2021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4813" y="2959509"/>
            <a:ext cx="5545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Scenari demografici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Gian Carlo </a:t>
            </a:r>
            <a:r>
              <a:rPr lang="it-IT" dirty="0" err="1" smtClean="0"/>
              <a:t>Blangiardo</a:t>
            </a:r>
            <a:endParaRPr lang="it-IT" dirty="0" smtClean="0"/>
          </a:p>
          <a:p>
            <a:pPr algn="ctr"/>
            <a:r>
              <a:rPr lang="it-IT" sz="1400" dirty="0" smtClean="0"/>
              <a:t>Presidente Istat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25531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93299" y="83833"/>
            <a:ext cx="11906710" cy="6901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121858" tIns="60930" rIns="121858" bIns="6093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D</a:t>
            </a:r>
            <a:r>
              <a:rPr lang="it-IT" sz="20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opo un secolo di intensa crescita (fino agli anni ‘70), </a:t>
            </a:r>
            <a:r>
              <a:rPr lang="it-IT" sz="20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venne il </a:t>
            </a:r>
            <a:r>
              <a:rPr lang="it-IT" sz="20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tempo della stagnazione (anni ‘80’ e ‘90</a:t>
            </a:r>
            <a:r>
              <a:rPr lang="it-IT" sz="20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);   poi </a:t>
            </a:r>
            <a:r>
              <a:rPr lang="it-IT" sz="20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una breve e </a:t>
            </a:r>
            <a:r>
              <a:rPr lang="it-IT" sz="20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debole </a:t>
            </a:r>
            <a:r>
              <a:rPr lang="it-IT" sz="20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ripresa (inizio </a:t>
            </a:r>
            <a:r>
              <a:rPr lang="it-IT" sz="20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secolo) seguita  dell’ </a:t>
            </a:r>
            <a:r>
              <a:rPr lang="it-IT" sz="20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avvio di un’epoca di </a:t>
            </a:r>
            <a:r>
              <a:rPr lang="it-IT" sz="20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forte regresso</a:t>
            </a:r>
            <a:endParaRPr lang="it-IT" sz="2000" dirty="0">
              <a:solidFill>
                <a:schemeClr val="bg1"/>
              </a:solidFill>
              <a:latin typeface="Helvetica Light"/>
              <a:cs typeface="Arial" panose="020B0604020202020204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1550053" y="6050550"/>
            <a:ext cx="10641947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1716293" y="1155755"/>
            <a:ext cx="6958167" cy="5312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defTabSz="457189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MOVIMENTO NATURALE DELLA POPOLAZIONE IN ITALIA, </a:t>
            </a:r>
            <a:r>
              <a:rPr lang="it-IT" alt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1946 – </a:t>
            </a:r>
            <a:r>
              <a:rPr lang="it-IT" alt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2020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defTabSz="457189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(Valori assoluti in migliaia)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872666" y="1377458"/>
            <a:ext cx="2126294" cy="21082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marL="241294" indent="-241294">
              <a:buClr>
                <a:srgbClr val="C00000"/>
              </a:buClr>
              <a:buFont typeface="Wingdings" panose="05000000000000000000" pitchFamily="2" charset="2"/>
              <a:buChar char="£"/>
            </a:pPr>
            <a:r>
              <a:rPr lang="it-IT" sz="1900" b="1" dirty="0">
                <a:solidFill>
                  <a:srgbClr val="0874C2"/>
                </a:solidFill>
                <a:latin typeface="Arial Narrow" panose="020B0606020202030204" pitchFamily="34" charset="0"/>
              </a:rPr>
              <a:t>Popolazione</a:t>
            </a:r>
            <a:r>
              <a:rPr lang="it-IT" sz="1900" b="1" dirty="0">
                <a:solidFill>
                  <a:srgbClr val="0874C2"/>
                </a:solidFill>
                <a:latin typeface="Arial Black" panose="020B0A04020102020204" pitchFamily="34" charset="0"/>
              </a:rPr>
              <a:t>:</a:t>
            </a:r>
            <a:r>
              <a:rPr lang="it-IT" sz="1900" dirty="0">
                <a:latin typeface="Arial Black" panose="020B0A04020102020204" pitchFamily="34" charset="0"/>
              </a:rPr>
              <a:t> </a:t>
            </a:r>
            <a:r>
              <a:rPr lang="it-IT" sz="1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oltre un milione di residenti </a:t>
            </a:r>
            <a:r>
              <a:rPr lang="it-IT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 MENO </a:t>
            </a:r>
          </a:p>
          <a:p>
            <a:pPr marL="241294" indent="-241294">
              <a:buClr>
                <a:srgbClr val="C00000"/>
              </a:buClr>
              <a:buFont typeface="Wingdings" panose="05000000000000000000" pitchFamily="2" charset="2"/>
              <a:buChar char="£"/>
            </a:pPr>
            <a:r>
              <a:rPr lang="it-IT" dirty="0" smtClean="0">
                <a:latin typeface="Arial Narrow" panose="020B0606020202030204" pitchFamily="34" charset="0"/>
              </a:rPr>
              <a:t>dal </a:t>
            </a:r>
            <a:r>
              <a:rPr lang="it-IT" dirty="0">
                <a:latin typeface="Arial Narrow" panose="020B0606020202030204" pitchFamily="34" charset="0"/>
              </a:rPr>
              <a:t>31/12/ </a:t>
            </a:r>
            <a:r>
              <a:rPr lang="it-IT" dirty="0" smtClean="0">
                <a:latin typeface="Arial Narrow" panose="020B0606020202030204" pitchFamily="34" charset="0"/>
              </a:rPr>
              <a:t>2013 al  31/12/2020</a:t>
            </a: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628D047-029C-BF41-85A8-06E35B6DCB87}"/>
              </a:ext>
            </a:extLst>
          </p:cNvPr>
          <p:cNvSpPr/>
          <p:nvPr/>
        </p:nvSpPr>
        <p:spPr>
          <a:xfrm>
            <a:off x="9726262" y="3520329"/>
            <a:ext cx="2419102" cy="25302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38">
            <a:extLst>
              <a:ext uri="{FF2B5EF4-FFF2-40B4-BE49-F238E27FC236}">
                <a16:creationId xmlns:a16="http://schemas.microsoft.com/office/drawing/2014/main" id="{2DDFA32C-AF3D-0549-92BF-5ACD70273A3C}"/>
              </a:ext>
            </a:extLst>
          </p:cNvPr>
          <p:cNvSpPr/>
          <p:nvPr/>
        </p:nvSpPr>
        <p:spPr>
          <a:xfrm>
            <a:off x="10021307" y="4174315"/>
            <a:ext cx="1829012" cy="494935"/>
          </a:xfrm>
          <a:prstGeom prst="roundRect">
            <a:avLst/>
          </a:prstGeom>
          <a:solidFill>
            <a:srgbClr val="008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A0878BB-4A6A-0E4F-B6B0-233D862498F7}"/>
              </a:ext>
            </a:extLst>
          </p:cNvPr>
          <p:cNvSpPr/>
          <p:nvPr/>
        </p:nvSpPr>
        <p:spPr>
          <a:xfrm>
            <a:off x="10083890" y="4174315"/>
            <a:ext cx="1674023" cy="427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3547"/>
              </a:lnSpc>
            </a:pPr>
            <a:r>
              <a:rPr lang="it-IT" sz="2700" dirty="0" smtClean="0">
                <a:solidFill>
                  <a:schemeClr val="bg1"/>
                </a:solidFill>
                <a:latin typeface="Arial Black" panose="020B0A04020102020204" pitchFamily="34" charset="0"/>
                <a:cs typeface="Arial Narrow" panose="020B0604020202020204" pitchFamily="34" charset="0"/>
                <a:sym typeface="Helvetica Light"/>
              </a:rPr>
              <a:t>-335mila</a:t>
            </a:r>
            <a:endParaRPr lang="it-IT" sz="2700" dirty="0">
              <a:solidFill>
                <a:schemeClr val="bg1"/>
              </a:solidFill>
              <a:latin typeface="Arial Black" panose="020B0A04020102020204" pitchFamily="34" charset="0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E06B0AB-EB64-094F-BB03-3A91ED69E912}"/>
              </a:ext>
            </a:extLst>
          </p:cNvPr>
          <p:cNvSpPr/>
          <p:nvPr/>
        </p:nvSpPr>
        <p:spPr>
          <a:xfrm>
            <a:off x="9857755" y="4709200"/>
            <a:ext cx="229495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715415" hangingPunct="0"/>
            <a:r>
              <a:rPr lang="it-IT" kern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Il saldo naturale della popolazione nel </a:t>
            </a:r>
            <a:r>
              <a:rPr lang="it-IT" kern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2020 </a:t>
            </a:r>
            <a:endParaRPr lang="it-IT" kern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35196" y="821049"/>
            <a:ext cx="135675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Gli </a:t>
            </a:r>
            <a:r>
              <a:rPr lang="it-IT" sz="1600" b="1" dirty="0" err="1" smtClean="0">
                <a:solidFill>
                  <a:srgbClr val="FF0000"/>
                </a:solidFill>
              </a:rPr>
              <a:t>ultini</a:t>
            </a:r>
            <a:r>
              <a:rPr lang="it-IT" sz="1600" b="1" dirty="0" smtClean="0">
                <a:solidFill>
                  <a:srgbClr val="FF0000"/>
                </a:solidFill>
              </a:rPr>
              <a:t> 12 anni </a:t>
            </a:r>
            <a:r>
              <a:rPr lang="it-IT" sz="1600" b="1" dirty="0" smtClean="0"/>
              <a:t>di continua riduzione  delle nascite</a:t>
            </a:r>
            <a:endParaRPr lang="it-IT" sz="16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38654" y="2214673"/>
            <a:ext cx="135675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Dal 2013 ogni anno </a:t>
            </a:r>
            <a:r>
              <a:rPr lang="it-IT" sz="1600" b="1" dirty="0" smtClean="0"/>
              <a:t>si è migliorato al ribasso il </a:t>
            </a:r>
            <a:r>
              <a:rPr lang="it-IT" sz="1600" b="1" dirty="0" smtClean="0">
                <a:solidFill>
                  <a:srgbClr val="FF0000"/>
                </a:solidFill>
              </a:rPr>
              <a:t>record</a:t>
            </a:r>
            <a:r>
              <a:rPr lang="it-IT" sz="1600" b="1" dirty="0" smtClean="0"/>
              <a:t> del minor numero di nati nella storia d’Italia</a:t>
            </a:r>
            <a:endParaRPr lang="it-IT" sz="1600" b="1" dirty="0"/>
          </a:p>
          <a:p>
            <a:r>
              <a:rPr lang="it-IT" sz="1600" b="1" dirty="0"/>
              <a:t>d</a:t>
            </a:r>
            <a:r>
              <a:rPr lang="it-IT" sz="1600" b="1" dirty="0" smtClean="0"/>
              <a:t>al 1861</a:t>
            </a:r>
            <a:endParaRPr lang="it-IT" sz="16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93299" y="4986199"/>
            <a:ext cx="135675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Dal 2008  la forbice </a:t>
            </a:r>
            <a:r>
              <a:rPr lang="it-IT" sz="1600" b="1" dirty="0" smtClean="0"/>
              <a:t>tra morti e nati </a:t>
            </a:r>
            <a:r>
              <a:rPr lang="it-IT" sz="1600" b="1" dirty="0" smtClean="0">
                <a:solidFill>
                  <a:srgbClr val="FF0000"/>
                </a:solidFill>
              </a:rPr>
              <a:t>si allarga </a:t>
            </a:r>
            <a:r>
              <a:rPr lang="it-IT" sz="1600" b="1" dirty="0" smtClean="0"/>
              <a:t>anno dopo anno</a:t>
            </a:r>
            <a:endParaRPr lang="it-IT" sz="1600" b="1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A78A7A88-7BD1-804A-AE14-B897AD0913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262" y="6343326"/>
            <a:ext cx="2072335" cy="354544"/>
          </a:xfrm>
          <a:prstGeom prst="rect">
            <a:avLst/>
          </a:prstGeom>
        </p:spPr>
      </p:pic>
      <p:graphicFrame>
        <p:nvGraphicFramePr>
          <p:cNvPr id="20" name="Gra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979712"/>
              </p:ext>
            </p:extLst>
          </p:nvPr>
        </p:nvGraphicFramePr>
        <p:xfrm>
          <a:off x="1980699" y="1687039"/>
          <a:ext cx="7653157" cy="385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3749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463550" y="1296819"/>
            <a:ext cx="7494588" cy="3537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 defTabSz="457189"/>
            <a:r>
              <a:rPr lang="it-IT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Frequenza mensile di </a:t>
            </a:r>
            <a:r>
              <a:rPr lang="it-IT" sz="16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nati in Italia </a:t>
            </a:r>
            <a:r>
              <a:rPr lang="it-IT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 confronto anni 2020 e 2021 </a:t>
            </a:r>
            <a:r>
              <a:rPr lang="it-IT" sz="16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it-IT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Valori assoluti)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/>
          <p:cNvSpPr/>
          <p:nvPr/>
        </p:nvSpPr>
        <p:spPr>
          <a:xfrm>
            <a:off x="483535" y="337844"/>
            <a:ext cx="1098087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L’effetto Covid sulla natalità del 2021</a:t>
            </a:r>
            <a:endParaRPr lang="it-IT" sz="2800" dirty="0">
              <a:solidFill>
                <a:schemeClr val="bg1"/>
              </a:solidFill>
              <a:latin typeface="Helvetica Light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39" y="6407618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ccia destra 46">
            <a:extLst>
              <a:ext uri="{FF2B5EF4-FFF2-40B4-BE49-F238E27FC236}">
                <a16:creationId xmlns:a16="http://schemas.microsoft.com/office/drawing/2014/main" id="{5E8A89CC-FC30-BE49-A4E1-8B9A35CDF6E4}"/>
              </a:ext>
            </a:extLst>
          </p:cNvPr>
          <p:cNvSpPr/>
          <p:nvPr/>
        </p:nvSpPr>
        <p:spPr>
          <a:xfrm>
            <a:off x="7639909" y="3016820"/>
            <a:ext cx="1103291" cy="115631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75167322-6815-7743-B218-77B5F08F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200" y="1304029"/>
            <a:ext cx="2960390" cy="381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ts val="2100"/>
              </a:lnSpc>
            </a:pPr>
            <a:r>
              <a:rPr lang="it-IT" dirty="0" smtClean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Variazione del numero di nati </a:t>
            </a:r>
            <a:r>
              <a:rPr lang="it-IT" u="sng" dirty="0" smtClean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rispetto allo stesso mese dell’anno precedente</a:t>
            </a:r>
          </a:p>
          <a:p>
            <a:pPr>
              <a:lnSpc>
                <a:spcPts val="2100"/>
              </a:lnSpc>
            </a:pPr>
            <a:endParaRPr lang="it-IT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it-IT" dirty="0" smtClean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Dicembre 2020     - 10,3%</a:t>
            </a:r>
          </a:p>
          <a:p>
            <a:pPr>
              <a:lnSpc>
                <a:spcPts val="2100"/>
              </a:lnSpc>
            </a:pPr>
            <a:r>
              <a:rPr lang="it-IT" dirty="0" smtClean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Gennaio 2021       - 13,2%</a:t>
            </a:r>
          </a:p>
          <a:p>
            <a:pPr>
              <a:lnSpc>
                <a:spcPts val="2100"/>
              </a:lnSpc>
            </a:pPr>
            <a:r>
              <a:rPr lang="it-IT" dirty="0" smtClean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Febbraio 2021      -   7,2%</a:t>
            </a:r>
          </a:p>
          <a:p>
            <a:pPr>
              <a:lnSpc>
                <a:spcPts val="2100"/>
              </a:lnSpc>
            </a:pPr>
            <a:r>
              <a:rPr lang="it-IT" dirty="0" smtClean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          +   5,3%</a:t>
            </a:r>
          </a:p>
          <a:p>
            <a:pPr>
              <a:lnSpc>
                <a:spcPts val="2100"/>
              </a:lnSpc>
            </a:pPr>
            <a:r>
              <a:rPr lang="it-IT" dirty="0" smtClean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Aprile 2021          +   1,0%</a:t>
            </a:r>
          </a:p>
          <a:p>
            <a:pPr>
              <a:lnSpc>
                <a:spcPts val="2100"/>
              </a:lnSpc>
            </a:pPr>
            <a:r>
              <a:rPr lang="it-IT" dirty="0" smtClean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Maggio 2021         -   </a:t>
            </a:r>
            <a:r>
              <a:rPr lang="it-IT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 smtClean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,9%</a:t>
            </a:r>
          </a:p>
          <a:p>
            <a:pPr>
              <a:lnSpc>
                <a:spcPts val="2100"/>
              </a:lnSpc>
            </a:pPr>
            <a:r>
              <a:rPr lang="it-IT" dirty="0" smtClean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Giugno 2021         -   5,8%</a:t>
            </a:r>
          </a:p>
          <a:p>
            <a:pPr>
              <a:lnSpc>
                <a:spcPts val="2100"/>
              </a:lnSpc>
            </a:pPr>
            <a:r>
              <a:rPr lang="it-IT" dirty="0" smtClean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Luglio 2021          -    5,5%</a:t>
            </a:r>
          </a:p>
          <a:p>
            <a:pPr>
              <a:lnSpc>
                <a:spcPts val="2100"/>
              </a:lnSpc>
            </a:pPr>
            <a:r>
              <a:rPr lang="it-IT" dirty="0" smtClean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Agosto 2021         -    </a:t>
            </a:r>
            <a:r>
              <a:rPr lang="it-IT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 smtClean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,7%</a:t>
            </a:r>
          </a:p>
          <a:p>
            <a:pPr>
              <a:lnSpc>
                <a:spcPts val="2100"/>
              </a:lnSpc>
            </a:pPr>
            <a:r>
              <a:rPr lang="it-IT" dirty="0" smtClean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Settembre            -   2,4%</a:t>
            </a:r>
          </a:p>
          <a:p>
            <a:pPr>
              <a:lnSpc>
                <a:spcPts val="2100"/>
              </a:lnSpc>
            </a:pPr>
            <a:endParaRPr lang="it-IT" dirty="0" smtClean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endParaRPr lang="it-IT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8675116" y="5350750"/>
            <a:ext cx="287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Stima totale nati 2021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385-390 mila</a:t>
            </a:r>
            <a:endParaRPr lang="it-IT" dirty="0">
              <a:solidFill>
                <a:srgbClr val="C00000"/>
              </a:solidFill>
            </a:endParaRP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018742"/>
              </p:ext>
            </p:extLst>
          </p:nvPr>
        </p:nvGraphicFramePr>
        <p:xfrm>
          <a:off x="616449" y="2086317"/>
          <a:ext cx="7023460" cy="373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22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2154699" y="1296819"/>
            <a:ext cx="7494588" cy="3537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defTabSz="457189"/>
            <a:r>
              <a:rPr lang="it-IT" sz="16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Italia: nati, morti e popolazione residente. Anni 2021-2070 </a:t>
            </a:r>
            <a:r>
              <a:rPr lang="it-IT" sz="16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(Migliaia)</a:t>
            </a:r>
            <a:endParaRPr lang="it-IT" sz="165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/>
          <p:cNvSpPr/>
          <p:nvPr/>
        </p:nvSpPr>
        <p:spPr>
          <a:xfrm>
            <a:off x="483535" y="337844"/>
            <a:ext cx="1098087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Le prospettive per i prossimi 70 anni</a:t>
            </a:r>
            <a:endParaRPr lang="it-IT" sz="2800" dirty="0">
              <a:solidFill>
                <a:schemeClr val="bg1"/>
              </a:solidFill>
              <a:latin typeface="Helvetica Light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39" y="6407618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606873"/>
              </p:ext>
            </p:extLst>
          </p:nvPr>
        </p:nvGraphicFramePr>
        <p:xfrm>
          <a:off x="1789470" y="1769806"/>
          <a:ext cx="8299751" cy="432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78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2587317" y="1296819"/>
            <a:ext cx="7494588" cy="3537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defTabSz="457189"/>
            <a:r>
              <a:rPr lang="it-IT" sz="16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Popolazione in età 50 e più. Anni 2020-2070 </a:t>
            </a:r>
            <a:r>
              <a:rPr lang="it-IT" sz="16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it-IT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Valori assoluti)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/>
          <p:cNvSpPr/>
          <p:nvPr/>
        </p:nvSpPr>
        <p:spPr>
          <a:xfrm>
            <a:off x="483535" y="337844"/>
            <a:ext cx="1098087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L’onda del «silver </a:t>
            </a:r>
            <a:r>
              <a:rPr lang="it-IT" sz="2800" dirty="0" err="1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people</a:t>
            </a:r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»</a:t>
            </a:r>
            <a:endParaRPr lang="it-IT" sz="2800" dirty="0">
              <a:solidFill>
                <a:schemeClr val="bg1"/>
              </a:solidFill>
              <a:latin typeface="Helvetica Light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39" y="6407618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301321"/>
              </p:ext>
            </p:extLst>
          </p:nvPr>
        </p:nvGraphicFramePr>
        <p:xfrm>
          <a:off x="1930590" y="1858355"/>
          <a:ext cx="7499365" cy="439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40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/>
          <p:cNvSpPr/>
          <p:nvPr/>
        </p:nvSpPr>
        <p:spPr>
          <a:xfrm>
            <a:off x="483535" y="337844"/>
            <a:ext cx="1098087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La piramide degli over 50 diventa un fungo</a:t>
            </a:r>
            <a:endParaRPr lang="it-IT" sz="2800" dirty="0">
              <a:solidFill>
                <a:schemeClr val="bg1"/>
              </a:solidFill>
              <a:latin typeface="Helvetica Light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39" y="6407618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662902"/>
              </p:ext>
            </p:extLst>
          </p:nvPr>
        </p:nvGraphicFramePr>
        <p:xfrm>
          <a:off x="850263" y="1326476"/>
          <a:ext cx="5254468" cy="493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970097"/>
              </p:ext>
            </p:extLst>
          </p:nvPr>
        </p:nvGraphicFramePr>
        <p:xfrm>
          <a:off x="6104731" y="1326477"/>
          <a:ext cx="5596207" cy="493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354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/>
          <p:cNvSpPr/>
          <p:nvPr/>
        </p:nvSpPr>
        <p:spPr>
          <a:xfrm>
            <a:off x="483535" y="337844"/>
            <a:ext cx="1098087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Il contesto familiare: cresce il peso della solitudine nelle età anziane</a:t>
            </a:r>
            <a:endParaRPr lang="it-IT" sz="2800" dirty="0">
              <a:solidFill>
                <a:schemeClr val="bg1"/>
              </a:solidFill>
              <a:latin typeface="Helvetica Light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39" y="6407618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894303"/>
              </p:ext>
            </p:extLst>
          </p:nvPr>
        </p:nvGraphicFramePr>
        <p:xfrm>
          <a:off x="3098362" y="1527547"/>
          <a:ext cx="5751222" cy="465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56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6BE73488-10D2-46C5-8886-B5262B4036E9}"/>
              </a:ext>
            </a:extLst>
          </p:cNvPr>
          <p:cNvSpPr/>
          <p:nvPr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DFCC48B-BCC3-4AAB-8EE4-592BE912D5A8}"/>
              </a:ext>
            </a:extLst>
          </p:cNvPr>
          <p:cNvSpPr/>
          <p:nvPr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EE5703-F2FA-4A41-8927-030A564B0F80}"/>
              </a:ext>
            </a:extLst>
          </p:cNvPr>
          <p:cNvSpPr/>
          <p:nvPr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ttangolo 3"/>
          <p:cNvSpPr/>
          <p:nvPr/>
        </p:nvSpPr>
        <p:spPr>
          <a:xfrm>
            <a:off x="483535" y="337844"/>
            <a:ext cx="1098087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Helvetica Light"/>
                <a:cs typeface="Arial" panose="020B0604020202020204" pitchFamily="34" charset="0"/>
              </a:rPr>
              <a:t>La realtà pugliese: il bilancio demografico del 2020</a:t>
            </a:r>
            <a:endParaRPr lang="it-IT" sz="2800" dirty="0">
              <a:solidFill>
                <a:schemeClr val="bg1"/>
              </a:solidFill>
              <a:latin typeface="Helvetica Light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39" y="6407618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008765"/>
              </p:ext>
            </p:extLst>
          </p:nvPr>
        </p:nvGraphicFramePr>
        <p:xfrm>
          <a:off x="1541123" y="1244987"/>
          <a:ext cx="8959066" cy="448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13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7955</TotalTime>
  <Words>653</Words>
  <Application>Microsoft Office PowerPoint</Application>
  <PresentationFormat>Widescreen</PresentationFormat>
  <Paragraphs>121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32" baseType="lpstr">
      <vt:lpstr>ＭＳ Ｐゴシック</vt:lpstr>
      <vt:lpstr>Arial</vt:lpstr>
      <vt:lpstr>Arial Black</vt:lpstr>
      <vt:lpstr>Arial Narrow</vt:lpstr>
      <vt:lpstr>Avenir Next Condensed Demi Bold</vt:lpstr>
      <vt:lpstr>Calibri</vt:lpstr>
      <vt:lpstr>Calibri Light</vt:lpstr>
      <vt:lpstr>Courier New</vt:lpstr>
      <vt:lpstr>Georgia</vt:lpstr>
      <vt:lpstr>Helvetica</vt:lpstr>
      <vt:lpstr>Helvetica Light</vt:lpstr>
      <vt:lpstr>Open Sans</vt:lpstr>
      <vt:lpstr>Times New Roman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Sofia Barletta</dc:creator>
  <cp:lastModifiedBy>Windows User</cp:lastModifiedBy>
  <cp:revision>761</cp:revision>
  <cp:lastPrinted>2021-10-05T15:42:28Z</cp:lastPrinted>
  <dcterms:created xsi:type="dcterms:W3CDTF">2020-06-25T11:17:08Z</dcterms:created>
  <dcterms:modified xsi:type="dcterms:W3CDTF">2021-12-12T16:48:24Z</dcterms:modified>
</cp:coreProperties>
</file>